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6.jpg" ContentType="image/png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44" r:id="rId1"/>
  </p:sldMasterIdLst>
  <p:notesMasterIdLst>
    <p:notesMasterId r:id="rId32"/>
  </p:notesMasterIdLst>
  <p:sldIdLst>
    <p:sldId id="331" r:id="rId2"/>
    <p:sldId id="307" r:id="rId3"/>
    <p:sldId id="323" r:id="rId4"/>
    <p:sldId id="333" r:id="rId5"/>
    <p:sldId id="286" r:id="rId6"/>
    <p:sldId id="309" r:id="rId7"/>
    <p:sldId id="315" r:id="rId8"/>
    <p:sldId id="319" r:id="rId9"/>
    <p:sldId id="318" r:id="rId10"/>
    <p:sldId id="326" r:id="rId11"/>
    <p:sldId id="325" r:id="rId12"/>
    <p:sldId id="327" r:id="rId13"/>
    <p:sldId id="328" r:id="rId14"/>
    <p:sldId id="281" r:id="rId15"/>
    <p:sldId id="282" r:id="rId16"/>
    <p:sldId id="302" r:id="rId17"/>
    <p:sldId id="283" r:id="rId18"/>
    <p:sldId id="284" r:id="rId19"/>
    <p:sldId id="303" r:id="rId20"/>
    <p:sldId id="317" r:id="rId21"/>
    <p:sldId id="285" r:id="rId22"/>
    <p:sldId id="305" r:id="rId23"/>
    <p:sldId id="313" r:id="rId24"/>
    <p:sldId id="316" r:id="rId25"/>
    <p:sldId id="334" r:id="rId26"/>
    <p:sldId id="320" r:id="rId27"/>
    <p:sldId id="314" r:id="rId28"/>
    <p:sldId id="306" r:id="rId29"/>
    <p:sldId id="298" r:id="rId30"/>
    <p:sldId id="332" r:id="rId31"/>
  </p:sldIdLst>
  <p:sldSz cx="9144000" cy="6858000" type="screen4x3"/>
  <p:notesSz cx="6797675" cy="992822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8" autoAdjust="0"/>
    <p:restoredTop sz="86377" autoAdjust="0"/>
  </p:normalViewPr>
  <p:slideViewPr>
    <p:cSldViewPr>
      <p:cViewPr varScale="1">
        <p:scale>
          <a:sx n="95" d="100"/>
          <a:sy n="95" d="100"/>
        </p:scale>
        <p:origin x="166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FE990B3-5BD1-4AAB-956E-F822D40A6730}" type="datetimeFigureOut">
              <a:rPr lang="de-DE"/>
              <a:pPr>
                <a:defRPr/>
              </a:pPr>
              <a:t>18.09.2026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25157BC-81E2-4498-AACA-F6E695A90E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44203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5157BC-81E2-4498-AACA-F6E695A90E00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1229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5157BC-81E2-4498-AACA-F6E695A90E00}" type="slidenum">
              <a:rPr lang="de-DE" smtClean="0"/>
              <a:pPr>
                <a:defRPr/>
              </a:pPr>
              <a:t>28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7" name="Untertitel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sp>
        <p:nvSpPr>
          <p:cNvPr id="30" name="Datumsplatzhalt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D46861-1440-4150-8621-CDAEE3DC1E6B}" type="datetimeFigureOut">
              <a:rPr lang="de-DE" smtClean="0"/>
              <a:pPr>
                <a:defRPr/>
              </a:pPr>
              <a:t>18.09.2026</a:t>
            </a:fld>
            <a:endParaRPr lang="de-DE"/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27" name="Foliennummernplatzhalt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0237B4-AFA3-4C53-951D-758747D5D9A6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32E87E-860B-487B-A285-1EFDA5604B29}" type="datetimeFigureOut">
              <a:rPr lang="de-DE" smtClean="0"/>
              <a:pPr>
                <a:defRPr/>
              </a:pPr>
              <a:t>18.09.2026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AF6FB9-8630-4BFB-8E06-C6D8F347D40F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766FE6-B4AC-4219-8765-C16F0995AE47}" type="datetimeFigureOut">
              <a:rPr lang="de-DE" smtClean="0"/>
              <a:pPr>
                <a:defRPr/>
              </a:pPr>
              <a:t>18.09.2026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0BAEC6-949C-4646-8297-23DC9095B963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D4B3BB-77D0-44AF-A5B9-DC3585E7DAAA}" type="datetimeFigureOut">
              <a:rPr lang="de-DE" smtClean="0"/>
              <a:pPr>
                <a:defRPr/>
              </a:pPr>
              <a:t>18.09.2026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7FE33B-FE62-4243-A0AB-D50A519C1C06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154044-6682-42F3-987B-325A52D366FF}" type="datetimeFigureOut">
              <a:rPr lang="de-DE" smtClean="0"/>
              <a:pPr>
                <a:defRPr/>
              </a:pPr>
              <a:t>18.09.2026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EF3DA7-D866-4600-9DCC-B8BAEFB25F48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3AD0D2-F1B6-4424-B1A4-79B343A23627}" type="datetimeFigureOut">
              <a:rPr lang="de-DE" smtClean="0"/>
              <a:pPr>
                <a:defRPr/>
              </a:pPr>
              <a:t>18.09.2026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65B9BE-DE49-4165-AC3B-10BA82A8EB38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C8D41B-EE43-4E58-8F00-C2A96C114499}" type="datetimeFigureOut">
              <a:rPr lang="de-DE" smtClean="0"/>
              <a:pPr>
                <a:defRPr/>
              </a:pPr>
              <a:t>18.09.2026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5C276E-15D5-4B32-ABA8-F82E92EE4D0C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9AC1E4A-2198-4E1D-AB2E-7C347526438A}" type="datetimeFigureOut">
              <a:rPr lang="de-DE" smtClean="0"/>
              <a:pPr>
                <a:defRPr/>
              </a:pPr>
              <a:t>18.09.2026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3E97AD-41CC-4A10-94ED-2CE2790A3090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ine Ecke des Rechtecks schneiden und abrunde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htwinkliges Dreiec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8DB0D3-0023-48B6-BE1D-A604D0EFFC8B}" type="datetimeFigureOut">
              <a:rPr lang="de-DE" smtClean="0"/>
              <a:pPr>
                <a:defRPr/>
              </a:pPr>
              <a:t>18.09.2026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28CC4673-1B67-478D-BF33-2D1690384AFE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/>
              <a:t>Bild durch Klicken auf Symbol hinzufügen</a:t>
            </a:r>
            <a:endParaRPr kumimoji="0" lang="en-US" dirty="0"/>
          </a:p>
        </p:txBody>
      </p:sp>
      <p:sp>
        <p:nvSpPr>
          <p:cNvPr id="10" name="Freihand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ihand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6CA232-59D0-48C4-BDA3-60B28F8C196C}" type="datetimeFigureOut">
              <a:rPr lang="de-DE" smtClean="0"/>
              <a:pPr>
                <a:defRPr/>
              </a:pPr>
              <a:t>18.09.2026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5A1D0-D300-4F4D-B84D-B06E0B51CBB2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E72483-D109-447A-A198-800048CAA869}" type="datetimeFigureOut">
              <a:rPr lang="de-DE" smtClean="0"/>
              <a:pPr>
                <a:defRPr/>
              </a:pPr>
              <a:t>18.09.2026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3B2D06-CB33-4D3A-B709-0FFCE799F539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ihand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ihand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elplatzhalt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0" name="Textplatzhalt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/>
              <a:t>Textmasterformate durch Klicken bearbeiten</a:t>
            </a:r>
          </a:p>
          <a:p>
            <a:pPr lvl="1" eaLnBrk="1" latinLnBrk="0" hangingPunct="1"/>
            <a:r>
              <a:rPr kumimoji="0" lang="de-DE"/>
              <a:t>Zweite Ebene</a:t>
            </a:r>
          </a:p>
          <a:p>
            <a:pPr lvl="2" eaLnBrk="1" latinLnBrk="0" hangingPunct="1"/>
            <a:r>
              <a:rPr kumimoji="0" lang="de-DE"/>
              <a:t>Dritte Ebene</a:t>
            </a:r>
          </a:p>
          <a:p>
            <a:pPr lvl="3" eaLnBrk="1" latinLnBrk="0" hangingPunct="1"/>
            <a:r>
              <a:rPr kumimoji="0" lang="de-DE"/>
              <a:t>Vierte Ebene</a:t>
            </a:r>
          </a:p>
          <a:p>
            <a:pPr lvl="4" eaLnBrk="1" latinLnBrk="0" hangingPunct="1"/>
            <a:r>
              <a:rPr kumimoji="0" lang="de-DE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6F09744C-12A9-4648-9ACC-28A8EBBCFB04}" type="datetimeFigureOut">
              <a:rPr lang="de-DE" smtClean="0"/>
              <a:pPr>
                <a:defRPr/>
              </a:pPr>
              <a:t>18.09.2026</a:t>
            </a:fld>
            <a:endParaRPr lang="de-DE"/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" name="Foliennummernplatzhalt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7018E4FD-7706-41A5-A8B5-9C9EC5113EE3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grpSp>
        <p:nvGrpSpPr>
          <p:cNvPr id="2" name="Gruppieren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ihand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ihand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101" y="939508"/>
            <a:ext cx="5027797" cy="497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38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05F4105D-52F7-401D-8EF7-AC2C1EB01B39}"/>
              </a:ext>
            </a:extLst>
          </p:cNvPr>
          <p:cNvSpPr/>
          <p:nvPr/>
        </p:nvSpPr>
        <p:spPr>
          <a:xfrm>
            <a:off x="-254000" y="-25400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"/>
              <a:t>286697624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6E6C9C7-6B5D-0195-A1E5-6E03B4C4C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24744"/>
            <a:ext cx="8640960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85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Vorstellung unserer Schule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Unsere Schule besteht aus zwei Gebäudeteilen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Gebäude 1 Aula / Gebäude 2 Turnhalle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derzeit 14 Lehrer/innen und 15 OGS Mitarbeiter/innen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weitere Unterstützung durch Schulsozialarbeiterinnen und sozialpädagogische Fachkräfte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Pausenhof mit Klettergerüst, Spielwiese und zwei Spielecontainern, bemalte Spielflächen…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Schülerbibliothek mit umfangreicher Auswahl</a:t>
            </a:r>
          </a:p>
          <a:p>
            <a:pPr marL="0" indent="0">
              <a:lnSpc>
                <a:spcPct val="150000"/>
              </a:lnSpc>
              <a:buNone/>
            </a:pPr>
            <a:endParaRPr lang="de-DE" sz="2000" dirty="0">
              <a:latin typeface="Arial Black" panose="020B0A04020102020204" pitchFamily="34" charset="0"/>
            </a:endParaRPr>
          </a:p>
          <a:p>
            <a:pPr>
              <a:lnSpc>
                <a:spcPct val="150000"/>
              </a:lnSpc>
            </a:pPr>
            <a:endParaRPr lang="de-DE" sz="2000" dirty="0">
              <a:latin typeface="Arial Black" panose="020B0A04020102020204" pitchFamily="34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5661248"/>
            <a:ext cx="1112912" cy="63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31465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E1B3D6-2192-3421-E9A8-E0B990ED7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4546E3A-61D6-05D2-58A7-C7465D9378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396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Bildungsbereiche in der Schule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1800" b="1" dirty="0">
                <a:latin typeface="Arial Black" pitchFamily="34" charset="0"/>
              </a:rPr>
              <a:t>Deutsch (Rechtschreiben, Lesen, mündlicher und schriftlicher Sprachgebrauch)</a:t>
            </a:r>
          </a:p>
          <a:p>
            <a:r>
              <a:rPr lang="de-DE" sz="1800" b="1" dirty="0">
                <a:latin typeface="Arial Black" pitchFamily="34" charset="0"/>
              </a:rPr>
              <a:t>Mathematik (Arithmetik, Geometrie, Längen, Geld..)</a:t>
            </a:r>
          </a:p>
          <a:p>
            <a:r>
              <a:rPr lang="de-DE" sz="1800" b="1" dirty="0">
                <a:latin typeface="Arial Black" pitchFamily="34" charset="0"/>
              </a:rPr>
              <a:t>Englisch ab Klasse 3</a:t>
            </a:r>
          </a:p>
          <a:p>
            <a:r>
              <a:rPr lang="de-DE" sz="1800" b="1" dirty="0">
                <a:latin typeface="Arial Black" pitchFamily="34" charset="0"/>
              </a:rPr>
              <a:t>Sachunterricht (Natur und Leben, Technik und Arbeitswelt, Raum, Umwelt und Mobilität, Mensch und Gemeinschaft, Zeit und Kultur)</a:t>
            </a:r>
          </a:p>
          <a:p>
            <a:r>
              <a:rPr lang="de-DE" sz="1800" b="1" dirty="0">
                <a:latin typeface="Arial Black" pitchFamily="34" charset="0"/>
              </a:rPr>
              <a:t>Religion (ethische Bildung)</a:t>
            </a:r>
          </a:p>
          <a:p>
            <a:r>
              <a:rPr lang="de-DE" sz="1800" b="1" dirty="0">
                <a:latin typeface="Arial Black" pitchFamily="34" charset="0"/>
              </a:rPr>
              <a:t>Kunst </a:t>
            </a:r>
          </a:p>
          <a:p>
            <a:r>
              <a:rPr lang="de-DE" sz="1800" b="1" dirty="0">
                <a:latin typeface="Arial Black" pitchFamily="34" charset="0"/>
              </a:rPr>
              <a:t>Musik </a:t>
            </a:r>
          </a:p>
          <a:p>
            <a:r>
              <a:rPr lang="de-DE" sz="1800" b="1" dirty="0">
                <a:latin typeface="Arial Black" pitchFamily="34" charset="0"/>
              </a:rPr>
              <a:t>Sport (Schwimmen und Eislaufen)               </a:t>
            </a:r>
          </a:p>
          <a:p>
            <a:r>
              <a:rPr lang="de-DE" sz="1800" b="1" dirty="0">
                <a:latin typeface="Arial Black" pitchFamily="34" charset="0"/>
              </a:rPr>
              <a:t>Umgang mit Medien</a:t>
            </a:r>
          </a:p>
          <a:p>
            <a:r>
              <a:rPr lang="de-DE" sz="1800" b="1" dirty="0">
                <a:latin typeface="Arial Black" pitchFamily="34" charset="0"/>
              </a:rPr>
              <a:t>Erwerb von Lerntechniken und Strategien </a:t>
            </a:r>
          </a:p>
          <a:p>
            <a:endParaRPr lang="de-DE" sz="2000" b="1" dirty="0">
              <a:latin typeface="Arial Black" pitchFamily="34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5661248"/>
            <a:ext cx="1112912" cy="63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976" y="1196752"/>
            <a:ext cx="5820628" cy="32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hteck 1"/>
          <p:cNvSpPr/>
          <p:nvPr/>
        </p:nvSpPr>
        <p:spPr>
          <a:xfrm>
            <a:off x="2286000" y="4581128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2000" b="1" dirty="0">
                <a:latin typeface="Arial Black" panose="020B0A04020102020204" pitchFamily="34" charset="0"/>
              </a:rPr>
              <a:t>Damit es gerecht zugeht, erhalten Sie alle die gleiche Prüfungsaufgabe: Klettern Sie auf den Baum!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b="1" dirty="0">
                <a:latin typeface="Arial Black" panose="020B0A04020102020204" pitchFamily="34" charset="0"/>
              </a:rPr>
              <a:t>Jedes Kind hat individuelle Stärken und Schwächen und ist damit einzigartig!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sz="20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61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e-DE" dirty="0"/>
              <a:t>Ablauf eines Schultages (Klasse 1)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1800" dirty="0">
                <a:latin typeface="Arial Black" panose="020B0A04020102020204" pitchFamily="34" charset="0"/>
              </a:rPr>
              <a:t>7.45   bis  8.00 Uhr               offener Beginn </a:t>
            </a:r>
          </a:p>
          <a:p>
            <a:r>
              <a:rPr lang="de-DE" sz="1800" dirty="0">
                <a:latin typeface="Arial Black" panose="020B0A04020102020204" pitchFamily="34" charset="0"/>
              </a:rPr>
              <a:t>8.00   bis  9.30 Uhr               1.Unterrichtsblock</a:t>
            </a:r>
          </a:p>
          <a:p>
            <a:r>
              <a:rPr lang="de-DE" sz="1800" dirty="0">
                <a:latin typeface="Arial Black" panose="020B0A04020102020204" pitchFamily="34" charset="0"/>
              </a:rPr>
              <a:t>9.30   bis  9.45 Uhr	             </a:t>
            </a:r>
            <a:r>
              <a:rPr lang="de-DE" sz="1800" dirty="0" err="1">
                <a:latin typeface="Arial Black" panose="020B0A04020102020204" pitchFamily="34" charset="0"/>
              </a:rPr>
              <a:t>Hofpause</a:t>
            </a:r>
            <a:endParaRPr lang="de-DE" sz="1800" dirty="0">
              <a:latin typeface="Arial Black" panose="020B0A04020102020204" pitchFamily="34" charset="0"/>
            </a:endParaRPr>
          </a:p>
          <a:p>
            <a:r>
              <a:rPr lang="de-DE" sz="1800" dirty="0">
                <a:latin typeface="Arial Black" panose="020B0A04020102020204" pitchFamily="34" charset="0"/>
              </a:rPr>
              <a:t>9.45   bis  10.00 Uhr             gemeinsames Frühstück </a:t>
            </a:r>
          </a:p>
          <a:p>
            <a:r>
              <a:rPr lang="de-DE" sz="1800" dirty="0">
                <a:latin typeface="Arial Black" panose="020B0A04020102020204" pitchFamily="34" charset="0"/>
              </a:rPr>
              <a:t>10.00 bis 11.30 Uhr 	 2. Unterrichtsblock</a:t>
            </a:r>
          </a:p>
          <a:p>
            <a:r>
              <a:rPr lang="de-DE" sz="1800" dirty="0">
                <a:latin typeface="Arial Black" panose="020B0A04020102020204" pitchFamily="34" charset="0"/>
              </a:rPr>
              <a:t>11.30 bis 11.45 Uhr              </a:t>
            </a:r>
            <a:r>
              <a:rPr lang="de-DE" sz="1800" dirty="0" err="1">
                <a:latin typeface="Arial Black" panose="020B0A04020102020204" pitchFamily="34" charset="0"/>
              </a:rPr>
              <a:t>Hofpause</a:t>
            </a:r>
            <a:endParaRPr lang="de-DE" sz="1800" dirty="0">
              <a:latin typeface="Arial Black" panose="020B0A04020102020204" pitchFamily="34" charset="0"/>
            </a:endParaRPr>
          </a:p>
          <a:p>
            <a:r>
              <a:rPr lang="de-DE" sz="1800" dirty="0">
                <a:latin typeface="Arial Black" panose="020B0A04020102020204" pitchFamily="34" charset="0"/>
              </a:rPr>
              <a:t>11.45 bis 12.30 Uhr              OGS Stunde </a:t>
            </a:r>
          </a:p>
          <a:p>
            <a:r>
              <a:rPr lang="de-DE" sz="1800" dirty="0">
                <a:latin typeface="Arial Black" panose="020B0A04020102020204" pitchFamily="34" charset="0"/>
              </a:rPr>
              <a:t>12.30 bis 13.15 Uhr              gemeinsames Mittagessen</a:t>
            </a:r>
          </a:p>
          <a:p>
            <a:r>
              <a:rPr lang="de-DE" sz="1800" dirty="0">
                <a:latin typeface="Arial Black" panose="020B0A04020102020204" pitchFamily="34" charset="0"/>
              </a:rPr>
              <a:t>ab ca. 13.15                         Teilnahme an </a:t>
            </a:r>
            <a:r>
              <a:rPr lang="de-DE" sz="1800" dirty="0" err="1">
                <a:latin typeface="Arial Black" panose="020B0A04020102020204" pitchFamily="34" charset="0"/>
              </a:rPr>
              <a:t>AG´s</a:t>
            </a:r>
            <a:endParaRPr lang="de-DE" sz="1800" dirty="0">
              <a:latin typeface="Arial Black" panose="020B0A04020102020204" pitchFamily="34" charset="0"/>
            </a:endParaRPr>
          </a:p>
          <a:p>
            <a:r>
              <a:rPr lang="de-DE" sz="1800" dirty="0">
                <a:latin typeface="Arial Black" panose="020B0A04020102020204" pitchFamily="34" charset="0"/>
              </a:rPr>
              <a:t>(freitags bis 16.00 Uhr)        Aktivitäten in den Gruppen</a:t>
            </a:r>
          </a:p>
          <a:p>
            <a:pPr marL="0" indent="0">
              <a:lnSpc>
                <a:spcPct val="200000"/>
              </a:lnSpc>
              <a:buNone/>
            </a:pPr>
            <a:endParaRPr lang="de-DE" sz="1800" dirty="0">
              <a:latin typeface="Arial Black" panose="020B0A04020102020204" pitchFamily="34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5661248"/>
            <a:ext cx="1112912" cy="63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0827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Die ersten Wochen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Ankommen und Wohlfühlen in der Klasse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Stärken des sozialen Miteinanders (Bildung einer Klassengemeinschaft)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Struktur &amp; Organisation (Tagesablauf, Schulhaus kennenlernen…)</a:t>
            </a:r>
          </a:p>
          <a:p>
            <a:pPr>
              <a:lnSpc>
                <a:spcPct val="150000"/>
              </a:lnSpc>
            </a:pPr>
            <a:r>
              <a:rPr lang="de-DE" sz="2000" dirty="0" err="1">
                <a:latin typeface="Arial Black" panose="020B0A04020102020204" pitchFamily="34" charset="0"/>
              </a:rPr>
              <a:t>Classroom</a:t>
            </a:r>
            <a:r>
              <a:rPr lang="de-DE" sz="2000" dirty="0">
                <a:latin typeface="Arial Black" panose="020B0A04020102020204" pitchFamily="34" charset="0"/>
              </a:rPr>
              <a:t>-Management (Regeln, Rituale…)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Diagnose der individuellen Lernausgangslagen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individuelle Förderung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Feedbackkultur (Sprechen über den Tag) </a:t>
            </a:r>
          </a:p>
          <a:p>
            <a:pPr>
              <a:lnSpc>
                <a:spcPct val="150000"/>
              </a:lnSpc>
            </a:pPr>
            <a:endParaRPr lang="de-DE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5661248"/>
            <a:ext cx="1112912" cy="63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4690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4000" dirty="0"/>
              <a:t>Unterricht an der GGS Aloys Odenthal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Das Kind mit seinen Stärken und Schwächen steht immer im Mittelpunkt!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multiprofessionelles Team in der Schuleingangsphase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Gestaltung des Unterrichts mit Hinblick auf individuelles Lernen 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Einsatz verschiedener Unterrichtsformen 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digitales Lernen ( Arbeit mit iPads, Medienerziehung)</a:t>
            </a:r>
          </a:p>
          <a:p>
            <a:pPr marL="0" indent="0">
              <a:lnSpc>
                <a:spcPct val="150000"/>
              </a:lnSpc>
              <a:buNone/>
            </a:pPr>
            <a:endParaRPr lang="de-DE" sz="2000" dirty="0">
              <a:latin typeface="Arial Black" panose="020B0A04020102020204" pitchFamily="34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5661248"/>
            <a:ext cx="1112912" cy="63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5144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4536504" cy="648072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188640"/>
            <a:ext cx="4392488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52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795986"/>
            <a:ext cx="4130025" cy="5832648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795986"/>
            <a:ext cx="4104456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34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620686"/>
            <a:ext cx="4248472" cy="5904657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620687"/>
            <a:ext cx="4362613" cy="590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7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e-DE" sz="4000" dirty="0"/>
              <a:t>Das große Geheimnis des Schulranzens…</a:t>
            </a:r>
            <a:br>
              <a:rPr lang="de-DE" sz="4000" dirty="0"/>
            </a:br>
            <a:r>
              <a:rPr lang="de-DE" sz="2400" dirty="0"/>
              <a:t>Üben sie mit Ihrem Kind das Ein- und Auspacken des Schulranzens! </a:t>
            </a:r>
            <a:br>
              <a:rPr lang="de-DE" sz="2400" dirty="0"/>
            </a:br>
            <a:r>
              <a:rPr lang="de-DE" sz="2400" dirty="0"/>
              <a:t>Das Kind sollte die Materialien im eigenen Schulranzen kennen!</a:t>
            </a:r>
            <a:endParaRPr lang="de-DE" sz="4000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623" y="2060848"/>
            <a:ext cx="3824754" cy="4263752"/>
          </a:xfrm>
        </p:spPr>
      </p:pic>
    </p:spTree>
    <p:extLst>
      <p:ext uri="{BB962C8B-B14F-4D97-AF65-F5344CB8AC3E}">
        <p14:creationId xmlns:p14="http://schemas.microsoft.com/office/powerpoint/2010/main" val="50203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Hilfreich ist</a:t>
            </a:r>
            <a:r>
              <a:rPr lang="de-DE" b="1" dirty="0"/>
              <a:t>…</a:t>
            </a:r>
            <a:br>
              <a:rPr lang="de-DE" sz="1800" b="1" dirty="0"/>
            </a:br>
            <a:r>
              <a:rPr lang="de-DE" sz="1800" b="1" dirty="0"/>
              <a:t>(Alle Hinweise auf den folgenden Folien sind Anregungen zur optimalen Vorbereitung)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e-DE" sz="2400" b="1" u="sng" dirty="0">
                <a:latin typeface="Arial Black" pitchFamily="34" charset="0"/>
              </a:rPr>
              <a:t>Basiskompetenzen - motorische Fähigkeiten:</a:t>
            </a:r>
          </a:p>
          <a:p>
            <a:endParaRPr lang="de-DE" sz="2200" dirty="0">
              <a:latin typeface="Arial Black" pitchFamily="34" charset="0"/>
            </a:endParaRPr>
          </a:p>
          <a:p>
            <a:r>
              <a:rPr lang="de-DE" sz="2000" dirty="0">
                <a:latin typeface="Arial Black" pitchFamily="34" charset="0"/>
              </a:rPr>
              <a:t>sich selbstständig an- und ausziehen       </a:t>
            </a:r>
          </a:p>
          <a:p>
            <a:r>
              <a:rPr lang="de-DE" sz="2000" dirty="0">
                <a:latin typeface="Arial Black" pitchFamily="34" charset="0"/>
              </a:rPr>
              <a:t>Bewegungsabläufe koordinieren        Rad fahren, klettern, balancieren…</a:t>
            </a:r>
          </a:p>
          <a:p>
            <a:r>
              <a:rPr lang="de-DE" sz="2000" dirty="0">
                <a:latin typeface="Arial Black" pitchFamily="34" charset="0"/>
              </a:rPr>
              <a:t>malen und schneiden       gemeinsames Basteln </a:t>
            </a:r>
          </a:p>
          <a:p>
            <a:r>
              <a:rPr lang="de-DE" sz="2000" dirty="0">
                <a:latin typeface="Arial Black" pitchFamily="34" charset="0"/>
              </a:rPr>
              <a:t>einen Stift halten      malen, Umgang mit Stift und Pinsel</a:t>
            </a:r>
          </a:p>
          <a:p>
            <a:r>
              <a:rPr lang="de-DE" sz="2000" dirty="0">
                <a:latin typeface="Arial Black" pitchFamily="34" charset="0"/>
              </a:rPr>
              <a:t>kleine Gegenstände sicher greifen      an einfachen Tätigkeiten im Haushalt beteiligen lassen, Perlenketten </a:t>
            </a:r>
            <a:r>
              <a:rPr lang="de-DE" sz="2000" dirty="0" err="1">
                <a:latin typeface="Arial Black" pitchFamily="34" charset="0"/>
              </a:rPr>
              <a:t>u.ä.</a:t>
            </a:r>
            <a:r>
              <a:rPr lang="de-DE" sz="2000" dirty="0">
                <a:latin typeface="Arial Black" pitchFamily="34" charset="0"/>
              </a:rPr>
              <a:t> auffädeln lassen </a:t>
            </a:r>
          </a:p>
          <a:p>
            <a:endParaRPr lang="de-DE" b="1" dirty="0"/>
          </a:p>
          <a:p>
            <a:pPr>
              <a:buNone/>
            </a:pPr>
            <a:endParaRPr lang="de-DE" dirty="0"/>
          </a:p>
        </p:txBody>
      </p:sp>
      <p:pic>
        <p:nvPicPr>
          <p:cNvPr id="4" name="Grafik 3" descr="schuh_0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20272" y="2420888"/>
            <a:ext cx="952500" cy="952500"/>
          </a:xfrm>
          <a:prstGeom prst="rect">
            <a:avLst/>
          </a:prstGeom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5661248"/>
            <a:ext cx="1112912" cy="63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Pfeil nach rechts 15"/>
          <p:cNvSpPr/>
          <p:nvPr/>
        </p:nvSpPr>
        <p:spPr>
          <a:xfrm>
            <a:off x="3347864" y="4293096"/>
            <a:ext cx="288000" cy="18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Pfeil nach rechts 17"/>
          <p:cNvSpPr/>
          <p:nvPr/>
        </p:nvSpPr>
        <p:spPr>
          <a:xfrm>
            <a:off x="5436096" y="3284984"/>
            <a:ext cx="288000" cy="18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Pfeil nach rechts 18"/>
          <p:cNvSpPr/>
          <p:nvPr/>
        </p:nvSpPr>
        <p:spPr>
          <a:xfrm>
            <a:off x="5724128" y="4941168"/>
            <a:ext cx="288000" cy="18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Pfeil nach rechts 19"/>
          <p:cNvSpPr/>
          <p:nvPr/>
        </p:nvSpPr>
        <p:spPr>
          <a:xfrm>
            <a:off x="6588224" y="2924944"/>
            <a:ext cx="288000" cy="18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Pfeil nach rechts 9"/>
          <p:cNvSpPr/>
          <p:nvPr/>
        </p:nvSpPr>
        <p:spPr>
          <a:xfrm>
            <a:off x="3923928" y="3933056"/>
            <a:ext cx="288000" cy="18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/>
              <a:t>Hilfreich ist…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de-DE" b="1" u="sng" dirty="0">
                <a:latin typeface="Arial Black" pitchFamily="34" charset="0"/>
              </a:rPr>
              <a:t>emotional – soziale Kompetenzen:</a:t>
            </a:r>
          </a:p>
          <a:p>
            <a:pPr>
              <a:buNone/>
            </a:pPr>
            <a:endParaRPr lang="de-DE" b="1" u="sng" dirty="0">
              <a:latin typeface="Arial Black" pitchFamily="34" charset="0"/>
            </a:endParaRPr>
          </a:p>
          <a:p>
            <a:r>
              <a:rPr lang="de-DE" sz="2400" dirty="0">
                <a:latin typeface="Arial Black" pitchFamily="34" charset="0"/>
              </a:rPr>
              <a:t>Rücksicht auf andere nehmen      selber Vorbild sein im sozialen Handeln - Kinder lernen durch Nachahmung!</a:t>
            </a:r>
          </a:p>
          <a:p>
            <a:pPr>
              <a:buNone/>
            </a:pPr>
            <a:endParaRPr lang="de-DE" sz="2400" dirty="0">
              <a:latin typeface="Arial Black" pitchFamily="34" charset="0"/>
            </a:endParaRPr>
          </a:p>
          <a:p>
            <a:r>
              <a:rPr lang="de-DE" sz="2400" dirty="0">
                <a:latin typeface="Arial Black" pitchFamily="34" charset="0"/>
              </a:rPr>
              <a:t>die Befindlichkeit anderer wahrnehmen     über Gefühle sprechen und mögliche Gründe benennen</a:t>
            </a:r>
          </a:p>
          <a:p>
            <a:pPr>
              <a:buNone/>
            </a:pPr>
            <a:r>
              <a:rPr lang="de-DE" sz="2400" dirty="0">
                <a:latin typeface="Arial Black" pitchFamily="34" charset="0"/>
              </a:rPr>
              <a:t> </a:t>
            </a:r>
          </a:p>
          <a:p>
            <a:r>
              <a:rPr lang="de-DE" sz="2400" dirty="0">
                <a:latin typeface="Arial Black" pitchFamily="34" charset="0"/>
              </a:rPr>
              <a:t>Regeln einhalten      ausgewählte Regeln konsequent einhalten  </a:t>
            </a:r>
          </a:p>
          <a:p>
            <a:pPr>
              <a:buNone/>
            </a:pP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5" name="Pfeil nach rechts 4"/>
          <p:cNvSpPr/>
          <p:nvPr/>
        </p:nvSpPr>
        <p:spPr>
          <a:xfrm>
            <a:off x="5436096" y="2924944"/>
            <a:ext cx="288000" cy="18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Pfeil nach rechts 6"/>
          <p:cNvSpPr/>
          <p:nvPr/>
        </p:nvSpPr>
        <p:spPr>
          <a:xfrm>
            <a:off x="6948264" y="4437112"/>
            <a:ext cx="288000" cy="18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Pfeil nach rechts 8"/>
          <p:cNvSpPr/>
          <p:nvPr/>
        </p:nvSpPr>
        <p:spPr>
          <a:xfrm>
            <a:off x="3563888" y="5589240"/>
            <a:ext cx="288000" cy="18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5661248"/>
            <a:ext cx="1112912" cy="63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5400" dirty="0"/>
              <a:t>Hilfreich ist…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sz="2200" dirty="0">
              <a:latin typeface="Arial Black" pitchFamily="34" charset="0"/>
            </a:endParaRPr>
          </a:p>
          <a:p>
            <a:endParaRPr lang="de-DE" sz="2200" dirty="0">
              <a:latin typeface="Arial Black" pitchFamily="34" charset="0"/>
            </a:endParaRPr>
          </a:p>
          <a:p>
            <a:r>
              <a:rPr lang="de-DE" sz="2200" dirty="0">
                <a:latin typeface="Arial Black" pitchFamily="34" charset="0"/>
              </a:rPr>
              <a:t>Kompromisse eingehen     Grundlage späterer Teamfähigkeit, Kompromisse vorleben und mit Kindern vereinbaren </a:t>
            </a:r>
          </a:p>
          <a:p>
            <a:pPr>
              <a:buNone/>
            </a:pPr>
            <a:endParaRPr lang="de-DE" sz="2200" dirty="0">
              <a:latin typeface="Arial Black" pitchFamily="34" charset="0"/>
            </a:endParaRPr>
          </a:p>
          <a:p>
            <a:r>
              <a:rPr lang="de-DE" sz="2200" dirty="0">
                <a:latin typeface="Arial Black" pitchFamily="34" charset="0"/>
              </a:rPr>
              <a:t>Konflikte gewaltfrei lösen      verbale Kompetenz stärken, Gesprächsmuster trainieren, Handlungsmöglichkeiten aufzeigen, gesundes Selbstbewusstsein stärken </a:t>
            </a:r>
          </a:p>
          <a:p>
            <a:endParaRPr lang="de-DE" dirty="0"/>
          </a:p>
        </p:txBody>
      </p:sp>
      <p:sp>
        <p:nvSpPr>
          <p:cNvPr id="4" name="Pfeil nach rechts 3"/>
          <p:cNvSpPr/>
          <p:nvPr/>
        </p:nvSpPr>
        <p:spPr>
          <a:xfrm>
            <a:off x="4499992" y="2852936"/>
            <a:ext cx="288000" cy="18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Pfeil nach rechts 4"/>
          <p:cNvSpPr/>
          <p:nvPr/>
        </p:nvSpPr>
        <p:spPr>
          <a:xfrm>
            <a:off x="4860032" y="4365104"/>
            <a:ext cx="288000" cy="18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5733256"/>
            <a:ext cx="1472952" cy="926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5400" dirty="0"/>
              <a:t>Hilfreich ist…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sz="2000" dirty="0">
              <a:latin typeface="Arial Black" pitchFamily="34" charset="0"/>
            </a:endParaRPr>
          </a:p>
          <a:p>
            <a:r>
              <a:rPr lang="de-DE" sz="2000" dirty="0">
                <a:latin typeface="Arial Black" pitchFamily="34" charset="0"/>
              </a:rPr>
              <a:t>Kritik und Enttäuschung ertragen       mit dem Kind über Gefühle sprechen, Mut machen und Persönlichkeit stärken, Bilder von Lernerfolgen malen, Leistungen </a:t>
            </a:r>
            <a:r>
              <a:rPr lang="de-DE" sz="2000" u="sng" dirty="0">
                <a:latin typeface="Arial Black" pitchFamily="34" charset="0"/>
              </a:rPr>
              <a:t>angemessen</a:t>
            </a:r>
            <a:r>
              <a:rPr lang="de-DE" sz="2000" dirty="0">
                <a:latin typeface="Arial Black" pitchFamily="34" charset="0"/>
              </a:rPr>
              <a:t> würdigen</a:t>
            </a:r>
          </a:p>
          <a:p>
            <a:endParaRPr lang="de-DE" sz="2000" dirty="0">
              <a:latin typeface="Arial Black" pitchFamily="34" charset="0"/>
            </a:endParaRPr>
          </a:p>
          <a:p>
            <a:pPr>
              <a:buNone/>
            </a:pPr>
            <a:endParaRPr lang="de-DE" sz="2000" dirty="0">
              <a:latin typeface="Arial Black" pitchFamily="34" charset="0"/>
            </a:endParaRPr>
          </a:p>
          <a:p>
            <a:r>
              <a:rPr lang="de-DE" sz="2000" dirty="0">
                <a:latin typeface="Arial Black" pitchFamily="34" charset="0"/>
              </a:rPr>
              <a:t>(emotionale) Bedürfnisse zurückstellen        nicht jedem Wunsch direkt nachkommen! Sie helfen Ihrem Kind damit! </a:t>
            </a:r>
          </a:p>
          <a:p>
            <a:endParaRPr lang="de-DE" sz="2000" dirty="0">
              <a:solidFill>
                <a:srgbClr val="FF0000"/>
              </a:solidFill>
            </a:endParaRPr>
          </a:p>
          <a:p>
            <a:pPr>
              <a:buNone/>
            </a:pPr>
            <a:endParaRPr lang="de-DE" b="1" u="sng" dirty="0"/>
          </a:p>
        </p:txBody>
      </p:sp>
      <p:sp>
        <p:nvSpPr>
          <p:cNvPr id="4" name="Pfeil nach rechts 3"/>
          <p:cNvSpPr/>
          <p:nvPr/>
        </p:nvSpPr>
        <p:spPr>
          <a:xfrm>
            <a:off x="5652120" y="2420888"/>
            <a:ext cx="288000" cy="18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Pfeil nach rechts 5"/>
          <p:cNvSpPr/>
          <p:nvPr/>
        </p:nvSpPr>
        <p:spPr>
          <a:xfrm>
            <a:off x="6516216" y="4437112"/>
            <a:ext cx="288000" cy="18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5805264"/>
            <a:ext cx="1256928" cy="854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5400" dirty="0"/>
              <a:t>Hilfreich ist…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de-DE" sz="2400" b="1" u="sng" dirty="0" err="1">
                <a:latin typeface="Arial Black" pitchFamily="34" charset="0"/>
              </a:rPr>
              <a:t>Basiskompentenzen</a:t>
            </a:r>
            <a:r>
              <a:rPr lang="de-DE" sz="2400" b="1" u="sng" dirty="0">
                <a:latin typeface="Arial Black" pitchFamily="34" charset="0"/>
              </a:rPr>
              <a:t>- kognitive Voraussetzungen</a:t>
            </a:r>
          </a:p>
          <a:p>
            <a:endParaRPr lang="de-DE" sz="1700" dirty="0">
              <a:latin typeface="Arial Black" pitchFamily="34" charset="0"/>
            </a:endParaRPr>
          </a:p>
          <a:p>
            <a:r>
              <a:rPr lang="de-DE" sz="2000" dirty="0">
                <a:latin typeface="Arial Black" pitchFamily="34" charset="0"/>
              </a:rPr>
              <a:t>kann sich konzentrieren und hat Ausdauer      </a:t>
            </a:r>
          </a:p>
          <a:p>
            <a:pPr>
              <a:buNone/>
            </a:pPr>
            <a:r>
              <a:rPr lang="de-DE" sz="2000" dirty="0">
                <a:latin typeface="Arial Black" pitchFamily="34" charset="0"/>
              </a:rPr>
              <a:t>             gemeinsames Spielen, Puzzle, Knobelaufgaben, Denkspiele, Hörspiele hören, gemeinsames Kochen, Basteln… Nicht das Denken abnehmen und Aufgaben beenden! </a:t>
            </a:r>
          </a:p>
          <a:p>
            <a:r>
              <a:rPr lang="de-DE" sz="2000" dirty="0">
                <a:latin typeface="Arial Black" pitchFamily="34" charset="0"/>
              </a:rPr>
              <a:t>spricht aktiv und kann Situationen verständlich darstellen          </a:t>
            </a:r>
          </a:p>
          <a:p>
            <a:pPr>
              <a:buNone/>
            </a:pPr>
            <a:r>
              <a:rPr lang="de-DE" sz="2000" dirty="0">
                <a:latin typeface="Arial Black" pitchFamily="34" charset="0"/>
              </a:rPr>
              <a:t>           Vorlesen und darüber sprechen, auf das Sprechen ganzer Sätze achten, Kinder ausreden lassen, gut zuhören, Sprechanlässe schaffen, Reime sprechen und hören…</a:t>
            </a:r>
          </a:p>
          <a:p>
            <a:r>
              <a:rPr lang="de-DE" sz="2000" dirty="0">
                <a:latin typeface="Arial Black" pitchFamily="34" charset="0"/>
              </a:rPr>
              <a:t>„schreibt“ erste </a:t>
            </a:r>
            <a:r>
              <a:rPr lang="de-DE" sz="2000" dirty="0" err="1">
                <a:latin typeface="Arial Black" pitchFamily="34" charset="0"/>
              </a:rPr>
              <a:t>Kritzelbriefe</a:t>
            </a:r>
            <a:r>
              <a:rPr lang="de-DE" sz="2000" dirty="0">
                <a:latin typeface="Arial Black" pitchFamily="34" charset="0"/>
              </a:rPr>
              <a:t>       </a:t>
            </a:r>
          </a:p>
          <a:p>
            <a:pPr>
              <a:buNone/>
            </a:pPr>
            <a:r>
              <a:rPr lang="de-DE" sz="2000" dirty="0">
                <a:latin typeface="Arial Black" pitchFamily="34" charset="0"/>
              </a:rPr>
              <a:t>            Ergebnisse des Kindes wertschätzen</a:t>
            </a:r>
          </a:p>
          <a:p>
            <a:pPr>
              <a:buNone/>
            </a:pPr>
            <a:endParaRPr lang="de-DE" sz="1700" dirty="0">
              <a:latin typeface="Arial Black" pitchFamily="34" charset="0"/>
            </a:endParaRPr>
          </a:p>
          <a:p>
            <a:endParaRPr lang="de-DE" sz="2000" dirty="0"/>
          </a:p>
        </p:txBody>
      </p:sp>
      <p:sp>
        <p:nvSpPr>
          <p:cNvPr id="4" name="Pfeil nach rechts 3"/>
          <p:cNvSpPr/>
          <p:nvPr/>
        </p:nvSpPr>
        <p:spPr>
          <a:xfrm>
            <a:off x="1133936" y="3123215"/>
            <a:ext cx="288000" cy="18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Pfeil nach rechts 4"/>
          <p:cNvSpPr/>
          <p:nvPr/>
        </p:nvSpPr>
        <p:spPr>
          <a:xfrm>
            <a:off x="989936" y="4670950"/>
            <a:ext cx="288000" cy="18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Pfeil nach rechts 5"/>
          <p:cNvSpPr/>
          <p:nvPr/>
        </p:nvSpPr>
        <p:spPr>
          <a:xfrm>
            <a:off x="989936" y="5912422"/>
            <a:ext cx="288000" cy="18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5661248"/>
            <a:ext cx="1112912" cy="63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800" dirty="0"/>
              <a:t>Hilfreich ist…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sz="2000" dirty="0">
                <a:latin typeface="Arial Black" pitchFamily="34" charset="0"/>
              </a:rPr>
              <a:t>unterscheidet rechts und links  </a:t>
            </a:r>
          </a:p>
          <a:p>
            <a:pPr>
              <a:buNone/>
            </a:pPr>
            <a:r>
              <a:rPr lang="de-DE" sz="2000" dirty="0">
                <a:latin typeface="Arial Black" pitchFamily="34" charset="0"/>
              </a:rPr>
              <a:t>          Bewegungsspiele durchführen, rechte Hand mit Band markieren, das richtige „L“  </a:t>
            </a:r>
          </a:p>
          <a:p>
            <a:endParaRPr lang="de-DE" sz="2000" dirty="0">
              <a:latin typeface="Arial Black" pitchFamily="34" charset="0"/>
            </a:endParaRPr>
          </a:p>
          <a:p>
            <a:r>
              <a:rPr lang="de-DE" sz="2000" dirty="0">
                <a:latin typeface="Arial Black" pitchFamily="34" charset="0"/>
              </a:rPr>
              <a:t>besitzt Zahlen – und Mengenverständnis       </a:t>
            </a:r>
          </a:p>
          <a:p>
            <a:pPr>
              <a:buNone/>
            </a:pPr>
            <a:r>
              <a:rPr lang="de-DE" sz="2000" dirty="0">
                <a:latin typeface="Arial Black" pitchFamily="34" charset="0"/>
              </a:rPr>
              <a:t>            Spielen von Gesellschaftsspielen, Kennen der Würfelbilder, Fingerbilder </a:t>
            </a:r>
          </a:p>
          <a:p>
            <a:endParaRPr lang="de-DE" sz="2000" dirty="0">
              <a:latin typeface="Arial Black" pitchFamily="34" charset="0"/>
            </a:endParaRPr>
          </a:p>
          <a:p>
            <a:r>
              <a:rPr lang="de-DE" sz="2000" dirty="0">
                <a:latin typeface="Arial Black" pitchFamily="34" charset="0"/>
              </a:rPr>
              <a:t>besitzt auditive Merkfähigkeit        </a:t>
            </a:r>
            <a:r>
              <a:rPr lang="de-DE" sz="2000" dirty="0" err="1">
                <a:latin typeface="Arial Black" pitchFamily="34" charset="0"/>
              </a:rPr>
              <a:t>Geräuschememory</a:t>
            </a:r>
            <a:r>
              <a:rPr lang="de-DE" sz="2000" dirty="0">
                <a:latin typeface="Arial Black" pitchFamily="34" charset="0"/>
              </a:rPr>
              <a:t> </a:t>
            </a:r>
          </a:p>
          <a:p>
            <a:endParaRPr lang="de-DE" sz="2000" dirty="0">
              <a:latin typeface="Arial Black" pitchFamily="34" charset="0"/>
            </a:endParaRPr>
          </a:p>
          <a:p>
            <a:r>
              <a:rPr lang="de-DE" sz="2000" dirty="0">
                <a:latin typeface="Arial Black" pitchFamily="34" charset="0"/>
              </a:rPr>
              <a:t>kann einfache Naturphänomene erkennen und beschreiben      Lassen sie sich von Ihrem Kind die Welt erklären!</a:t>
            </a:r>
          </a:p>
          <a:p>
            <a:endParaRPr lang="de-DE" dirty="0"/>
          </a:p>
        </p:txBody>
      </p:sp>
      <p:sp>
        <p:nvSpPr>
          <p:cNvPr id="5" name="Pfeil nach rechts 4"/>
          <p:cNvSpPr/>
          <p:nvPr/>
        </p:nvSpPr>
        <p:spPr>
          <a:xfrm>
            <a:off x="899592" y="2348880"/>
            <a:ext cx="288000" cy="18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Pfeil nach rechts 5"/>
          <p:cNvSpPr/>
          <p:nvPr/>
        </p:nvSpPr>
        <p:spPr>
          <a:xfrm>
            <a:off x="971600" y="3645024"/>
            <a:ext cx="288000" cy="18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Pfeil nach rechts 6"/>
          <p:cNvSpPr/>
          <p:nvPr/>
        </p:nvSpPr>
        <p:spPr>
          <a:xfrm>
            <a:off x="2627784" y="5517232"/>
            <a:ext cx="288000" cy="18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Pfeil nach rechts 7"/>
          <p:cNvSpPr/>
          <p:nvPr/>
        </p:nvSpPr>
        <p:spPr>
          <a:xfrm>
            <a:off x="5148064" y="4581128"/>
            <a:ext cx="288000" cy="18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5877272"/>
            <a:ext cx="1616968" cy="738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uns sonst noch ausmacht…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</a:pPr>
            <a:r>
              <a:rPr lang="de-DE" sz="2000" dirty="0">
                <a:latin typeface="Arial Black" panose="020B0A04020102020204" pitchFamily="34" charset="0"/>
              </a:rPr>
              <a:t>Bewegung ist uns wichtig! (Rückenschulung, Bewegungs-einheiten im Unterricht, Sportfest)</a:t>
            </a:r>
          </a:p>
          <a:p>
            <a:pPr>
              <a:lnSpc>
                <a:spcPct val="200000"/>
              </a:lnSpc>
            </a:pPr>
            <a:r>
              <a:rPr lang="de-DE" sz="2000" dirty="0">
                <a:latin typeface="Arial Black" panose="020B0A04020102020204" pitchFamily="34" charset="0"/>
              </a:rPr>
              <a:t>Klassenrat und Kinderparlament </a:t>
            </a:r>
          </a:p>
          <a:p>
            <a:pPr>
              <a:lnSpc>
                <a:spcPct val="200000"/>
              </a:lnSpc>
            </a:pPr>
            <a:r>
              <a:rPr lang="de-DE" sz="2000" dirty="0">
                <a:latin typeface="Arial Black" panose="020B0A04020102020204" pitchFamily="34" charset="0"/>
              </a:rPr>
              <a:t>Coolnesstraining</a:t>
            </a:r>
          </a:p>
          <a:p>
            <a:pPr>
              <a:lnSpc>
                <a:spcPct val="200000"/>
              </a:lnSpc>
            </a:pPr>
            <a:r>
              <a:rPr lang="de-DE" sz="2000" dirty="0">
                <a:latin typeface="Arial Black" panose="020B0A04020102020204" pitchFamily="34" charset="0"/>
              </a:rPr>
              <a:t>Vorleseprojekte mit Kindergärten </a:t>
            </a:r>
          </a:p>
          <a:p>
            <a:pPr>
              <a:lnSpc>
                <a:spcPct val="200000"/>
              </a:lnSpc>
            </a:pPr>
            <a:r>
              <a:rPr lang="de-DE" sz="2000" dirty="0">
                <a:latin typeface="Arial Black" panose="020B0A04020102020204" pitchFamily="34" charset="0"/>
              </a:rPr>
              <a:t>familiäre Atmosphäre</a:t>
            </a:r>
          </a:p>
          <a:p>
            <a:pPr>
              <a:lnSpc>
                <a:spcPct val="200000"/>
              </a:lnSpc>
            </a:pPr>
            <a:r>
              <a:rPr lang="de-DE" sz="2000" dirty="0">
                <a:latin typeface="Arial Black" panose="020B0A04020102020204" pitchFamily="34" charset="0"/>
              </a:rPr>
              <a:t>Zusammenarbeit als Team</a:t>
            </a:r>
          </a:p>
          <a:p>
            <a:endParaRPr lang="de-DE" dirty="0"/>
          </a:p>
          <a:p>
            <a:endParaRPr lang="de-DE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5661248"/>
            <a:ext cx="1112912" cy="63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7234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sonst noch wichtig ist…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de-DE" dirty="0"/>
          </a:p>
          <a:p>
            <a:r>
              <a:rPr lang="de-DE" sz="2000" dirty="0">
                <a:latin typeface="Arial Black" pitchFamily="34" charset="0"/>
              </a:rPr>
              <a:t>frühes Aufstehen und Rituale einüben</a:t>
            </a:r>
          </a:p>
          <a:p>
            <a:r>
              <a:rPr lang="de-DE" sz="2000" dirty="0">
                <a:latin typeface="Arial Black" pitchFamily="34" charset="0"/>
              </a:rPr>
              <a:t>Kinder auf den individuellen Schulweg vorbereiten</a:t>
            </a:r>
          </a:p>
          <a:p>
            <a:r>
              <a:rPr lang="de-DE" sz="2000" dirty="0">
                <a:latin typeface="Arial Black" pitchFamily="34" charset="0"/>
              </a:rPr>
              <a:t>Kinder an der Vorbereitung ihrer Schulmaterialien beteiligen</a:t>
            </a:r>
          </a:p>
          <a:p>
            <a:r>
              <a:rPr lang="de-DE" sz="2000" dirty="0">
                <a:latin typeface="Arial Black" pitchFamily="34" charset="0"/>
              </a:rPr>
              <a:t>Tagesabläufe strukturieren und mit Kindern besprechen</a:t>
            </a:r>
          </a:p>
          <a:p>
            <a:r>
              <a:rPr lang="de-DE" sz="2000" dirty="0">
                <a:latin typeface="Arial Black" pitchFamily="34" charset="0"/>
              </a:rPr>
              <a:t>In Sport- oder Musikgruppen Eigenständigkeit erfahren lassen  /  bei anderen Kindern spielen lassen / an Orte mit vielen Menschen gewöhnen </a:t>
            </a:r>
          </a:p>
          <a:p>
            <a:r>
              <a:rPr lang="de-DE" sz="2000" dirty="0">
                <a:latin typeface="Arial Black" pitchFamily="34" charset="0"/>
              </a:rPr>
              <a:t>kleine Einkäufe mit Ansprache fremder Personen durchführen (z. B. Einkauf beim Bäcker)</a:t>
            </a:r>
          </a:p>
          <a:p>
            <a:r>
              <a:rPr lang="de-DE" sz="2000" dirty="0">
                <a:latin typeface="Arial Black" pitchFamily="34" charset="0"/>
              </a:rPr>
              <a:t>Unterrichten Sie Ihr Kind nicht schon vorher im Rechnen und Lesen! Buchstaben bitte lautieren!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8384" y="6021288"/>
            <a:ext cx="896888" cy="566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Das alles ist Mathematik….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000" dirty="0">
                <a:latin typeface="Arial Black" pitchFamily="34" charset="0"/>
              </a:rPr>
              <a:t>Zahlen in der Umgebung entdecken und über die Bedeutung sprechen</a:t>
            </a:r>
          </a:p>
          <a:p>
            <a:r>
              <a:rPr lang="de-DE" sz="2000" dirty="0">
                <a:latin typeface="Arial Black" pitchFamily="34" charset="0"/>
              </a:rPr>
              <a:t>Beim Essen, Spielen konkrete Gegenstände zählen lassen</a:t>
            </a:r>
          </a:p>
          <a:p>
            <a:r>
              <a:rPr lang="de-DE" sz="2000" dirty="0">
                <a:latin typeface="Arial Black" pitchFamily="34" charset="0"/>
              </a:rPr>
              <a:t>Würfelspiele spielen, Fingerbilder trainieren</a:t>
            </a:r>
          </a:p>
          <a:p>
            <a:r>
              <a:rPr lang="de-DE" sz="2000" dirty="0">
                <a:latin typeface="Arial Black" pitchFamily="34" charset="0"/>
              </a:rPr>
              <a:t>Formen und Muster legen und zeichnen</a:t>
            </a:r>
          </a:p>
          <a:p>
            <a:r>
              <a:rPr lang="de-DE" sz="2000" dirty="0">
                <a:latin typeface="Arial Black" pitchFamily="34" charset="0"/>
              </a:rPr>
              <a:t>mit Bauklötzen bauen</a:t>
            </a:r>
          </a:p>
          <a:p>
            <a:r>
              <a:rPr lang="de-DE" sz="2000" dirty="0">
                <a:latin typeface="Arial Black" pitchFamily="34" charset="0"/>
              </a:rPr>
              <a:t>Legosteine, Blätter….nach verschiedenen Merkmalen sortieren</a:t>
            </a:r>
          </a:p>
          <a:p>
            <a:r>
              <a:rPr lang="de-DE" sz="2000" dirty="0">
                <a:latin typeface="Arial Black" pitchFamily="34" charset="0"/>
              </a:rPr>
              <a:t>den höchsten Baum, die kleinste Blume finden</a:t>
            </a:r>
          </a:p>
          <a:p>
            <a:r>
              <a:rPr lang="de-DE" sz="2000" dirty="0">
                <a:latin typeface="Arial Black" pitchFamily="34" charset="0"/>
              </a:rPr>
              <a:t>beim Kochen und Backen Zutaten abwiegen</a:t>
            </a:r>
          </a:p>
          <a:p>
            <a:r>
              <a:rPr lang="de-DE" sz="2000" dirty="0">
                <a:latin typeface="Arial Black" pitchFamily="34" charset="0"/>
              </a:rPr>
              <a:t>Spiele mit Wasser…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5661248"/>
            <a:ext cx="1112912" cy="63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Lernen mit iPads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sz="2000" dirty="0">
              <a:latin typeface="Arial Black" panose="020B0A04020102020204" pitchFamily="34" charset="0"/>
            </a:endParaRPr>
          </a:p>
          <a:p>
            <a:endParaRPr lang="de-DE" sz="2000" dirty="0">
              <a:latin typeface="Arial Black" panose="020B0A04020102020204" pitchFamily="34" charset="0"/>
            </a:endParaRPr>
          </a:p>
          <a:p>
            <a:r>
              <a:rPr lang="de-DE" sz="2000" dirty="0">
                <a:latin typeface="Arial Black" panose="020B0A04020102020204" pitchFamily="34" charset="0"/>
              </a:rPr>
              <a:t>Da das digitale Lernen immer wichtiger wird, ist die Arbeit mit iPads regelmäßiger Bestandteil des Unterrichts. Die iPads werden für folgende Aktivitäten genutzt:</a:t>
            </a:r>
          </a:p>
          <a:p>
            <a:pPr marL="0" indent="0">
              <a:buNone/>
            </a:pPr>
            <a:endParaRPr lang="de-DE" sz="2000" dirty="0">
              <a:latin typeface="Arial Black" panose="020B0A04020102020204" pitchFamily="34" charset="0"/>
            </a:endParaRPr>
          </a:p>
          <a:p>
            <a:r>
              <a:rPr lang="de-DE" sz="2000" dirty="0">
                <a:latin typeface="Arial Black" panose="020B0A04020102020204" pitchFamily="34" charset="0"/>
              </a:rPr>
              <a:t>Einsatz von </a:t>
            </a:r>
            <a:r>
              <a:rPr lang="de-DE" sz="2000" dirty="0" err="1">
                <a:latin typeface="Arial Black" panose="020B0A04020102020204" pitchFamily="34" charset="0"/>
              </a:rPr>
              <a:t>Lernapps</a:t>
            </a:r>
            <a:endParaRPr lang="de-DE" sz="2000" dirty="0">
              <a:latin typeface="Arial Black" panose="020B0A04020102020204" pitchFamily="34" charset="0"/>
            </a:endParaRPr>
          </a:p>
          <a:p>
            <a:r>
              <a:rPr lang="de-DE" sz="2000" dirty="0">
                <a:latin typeface="Arial Black" panose="020B0A04020102020204" pitchFamily="34" charset="0"/>
              </a:rPr>
              <a:t>Erstellen von „</a:t>
            </a:r>
            <a:r>
              <a:rPr lang="de-DE" sz="2000" dirty="0" err="1">
                <a:latin typeface="Arial Black" panose="020B0A04020102020204" pitchFamily="34" charset="0"/>
              </a:rPr>
              <a:t>Erklärvideos</a:t>
            </a:r>
            <a:r>
              <a:rPr lang="de-DE" sz="2000" dirty="0">
                <a:latin typeface="Arial Black" panose="020B0A04020102020204" pitchFamily="34" charset="0"/>
              </a:rPr>
              <a:t>“  </a:t>
            </a:r>
          </a:p>
          <a:p>
            <a:r>
              <a:rPr lang="de-DE" sz="2000" dirty="0">
                <a:latin typeface="Arial Black" panose="020B0A04020102020204" pitchFamily="34" charset="0"/>
              </a:rPr>
              <a:t>Recherche im Internet auf Kindersuchseiten</a:t>
            </a:r>
          </a:p>
          <a:p>
            <a:r>
              <a:rPr lang="de-DE" sz="2000" dirty="0">
                <a:latin typeface="Arial Black" panose="020B0A04020102020204" pitchFamily="34" charset="0"/>
              </a:rPr>
              <a:t>Erstellen einfacher Vorträge   </a:t>
            </a:r>
          </a:p>
          <a:p>
            <a:endParaRPr lang="de-DE" sz="2000" dirty="0">
              <a:latin typeface="Arial Black" panose="020B0A04020102020204" pitchFamily="34" charset="0"/>
            </a:endParaRPr>
          </a:p>
          <a:p>
            <a:endParaRPr lang="de-DE" sz="2000" dirty="0">
              <a:latin typeface="Arial Black" panose="020B0A04020102020204" pitchFamily="34" charset="0"/>
            </a:endParaRPr>
          </a:p>
        </p:txBody>
      </p:sp>
      <p:pic>
        <p:nvPicPr>
          <p:cNvPr id="4099" name="Picture 3" descr="C:\Users\dzd808\Desktop\kerde-severin-TXotsqdpX2g-unsplash-768x5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308118"/>
            <a:ext cx="2448272" cy="118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5733256"/>
            <a:ext cx="1472952" cy="926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5342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4000" dirty="0"/>
              <a:t>Singpause an der GGS Aloys Odenthal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139CAB86-4B0C-4EF5-A929-69AA84AFF7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847088"/>
            <a:ext cx="5544616" cy="4922837"/>
          </a:xfrm>
        </p:spPr>
      </p:pic>
    </p:spTree>
    <p:extLst>
      <p:ext uri="{BB962C8B-B14F-4D97-AF65-F5344CB8AC3E}">
        <p14:creationId xmlns:p14="http://schemas.microsoft.com/office/powerpoint/2010/main" val="419587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6BDD8BC-A63A-F4E9-785F-20ECB46A2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0"/>
            <a:ext cx="84969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3011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Unsere OGS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11 OGS Gruppen (Schuljahr 2026/27)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Montag bis Freitag wählbar bis 14.00 Uhr (mit oder ohne Mittagessen), bis 15.00 Uhr oder 16.00 Uhr 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Bei einer AG-Teilnahme Abholung am Ende </a:t>
            </a:r>
            <a:r>
              <a:rPr lang="de-DE" sz="2000">
                <a:latin typeface="Arial Black" panose="020B0A04020102020204" pitchFamily="34" charset="0"/>
              </a:rPr>
              <a:t>der AG</a:t>
            </a:r>
            <a:endParaRPr lang="de-DE" sz="2000" dirty="0">
              <a:latin typeface="Arial Black" panose="020B0A04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Ferienprogramm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gemeinsames Mittagessen 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pädagogisches Angebot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Vertrag wird für ein Jahr geschlossen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 Black" panose="020B0A04020102020204" pitchFamily="34" charset="0"/>
              </a:rPr>
              <a:t>Flexibilisierungserlass lässt Ausnahmen zu</a:t>
            </a:r>
          </a:p>
          <a:p>
            <a:pPr>
              <a:lnSpc>
                <a:spcPct val="150000"/>
              </a:lnSpc>
            </a:pPr>
            <a:endParaRPr lang="de-DE" sz="2000" dirty="0"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de-DE" sz="2000" dirty="0">
              <a:latin typeface="Arial Black" panose="020B0A04020102020204" pitchFamily="34" charset="0"/>
            </a:endParaRPr>
          </a:p>
          <a:p>
            <a:endParaRPr lang="de-DE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5661248"/>
            <a:ext cx="1112912" cy="63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28260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4000" dirty="0"/>
              <a:t>Von der Anmeldung zur Einschulung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endParaRPr lang="de-DE" sz="1600" dirty="0">
              <a:latin typeface="Arial Black" panose="020B0A04020102020204" pitchFamily="34" charset="0"/>
            </a:endParaRPr>
          </a:p>
          <a:p>
            <a:pPr>
              <a:lnSpc>
                <a:spcPct val="200000"/>
              </a:lnSpc>
            </a:pPr>
            <a:r>
              <a:rPr lang="de-DE" sz="1600" dirty="0">
                <a:latin typeface="Arial Black" panose="020B0A04020102020204" pitchFamily="34" charset="0"/>
              </a:rPr>
              <a:t>November        Anmeldung der Schulneulinge mit Angabe des 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de-DE" sz="1600" dirty="0">
                <a:latin typeface="Arial Black" panose="020B0A04020102020204" pitchFamily="34" charset="0"/>
              </a:rPr>
              <a:t>                            gewünschten Betreuungsmodells</a:t>
            </a:r>
          </a:p>
          <a:p>
            <a:pPr>
              <a:lnSpc>
                <a:spcPct val="200000"/>
              </a:lnSpc>
            </a:pPr>
            <a:r>
              <a:rPr lang="de-DE" sz="1400" dirty="0">
                <a:latin typeface="Arial Black" panose="020B0A04020102020204" pitchFamily="34" charset="0"/>
              </a:rPr>
              <a:t>Dezember           </a:t>
            </a:r>
            <a:r>
              <a:rPr lang="de-DE" sz="1600" dirty="0">
                <a:latin typeface="Arial Black" panose="020B0A04020102020204" pitchFamily="34" charset="0"/>
              </a:rPr>
              <a:t>Bestätigung der Aufnahme Schule </a:t>
            </a:r>
          </a:p>
          <a:p>
            <a:pPr>
              <a:lnSpc>
                <a:spcPct val="200000"/>
              </a:lnSpc>
            </a:pPr>
            <a:r>
              <a:rPr lang="de-DE" sz="1600" dirty="0">
                <a:latin typeface="Arial Black" panose="020B0A04020102020204" pitchFamily="34" charset="0"/>
              </a:rPr>
              <a:t>Mai                  Einladung zum Kennenlernnachmittag</a:t>
            </a:r>
          </a:p>
          <a:p>
            <a:pPr>
              <a:lnSpc>
                <a:spcPct val="200000"/>
              </a:lnSpc>
            </a:pPr>
            <a:r>
              <a:rPr lang="de-DE" sz="1600" dirty="0">
                <a:latin typeface="Arial Black" panose="020B0A04020102020204" pitchFamily="34" charset="0"/>
              </a:rPr>
              <a:t>Juni                 Informationsabend </a:t>
            </a:r>
          </a:p>
          <a:p>
            <a:pPr>
              <a:lnSpc>
                <a:spcPct val="200000"/>
              </a:lnSpc>
            </a:pPr>
            <a:r>
              <a:rPr lang="de-DE" sz="1600" dirty="0">
                <a:latin typeface="Arial Black" panose="020B0A04020102020204" pitchFamily="34" charset="0"/>
              </a:rPr>
              <a:t>August            Einschulung / Schulstart / 1. Elternabend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3848" y="5877271"/>
            <a:ext cx="1472952" cy="555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7440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7931224" cy="1082384"/>
          </a:xfrm>
        </p:spPr>
        <p:txBody>
          <a:bodyPr>
            <a:normAutofit/>
          </a:bodyPr>
          <a:lstStyle/>
          <a:p>
            <a:r>
              <a:rPr lang="de-DE" sz="3600" b="1" dirty="0"/>
              <a:t>Der wichtigste Bildungsort ist die Familie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000" dirty="0">
                <a:latin typeface="Arial Black" pitchFamily="34" charset="0"/>
              </a:rPr>
              <a:t>          Lassen Sie Ihr Kind herausfinden, entdecken und  </a:t>
            </a:r>
          </a:p>
          <a:p>
            <a:pPr>
              <a:buNone/>
            </a:pPr>
            <a:r>
              <a:rPr lang="de-DE" sz="2000" dirty="0">
                <a:latin typeface="Arial Black" pitchFamily="34" charset="0"/>
              </a:rPr>
              <a:t>             experimentieren</a:t>
            </a:r>
          </a:p>
          <a:p>
            <a:r>
              <a:rPr lang="de-DE" sz="2000" dirty="0">
                <a:latin typeface="Arial Black" pitchFamily="34" charset="0"/>
              </a:rPr>
              <a:t>          Lieblingsort und Lieblingszeit zum Lernen</a:t>
            </a:r>
          </a:p>
          <a:p>
            <a:r>
              <a:rPr lang="de-DE" sz="2000" dirty="0">
                <a:latin typeface="Arial Black" pitchFamily="34" charset="0"/>
              </a:rPr>
              <a:t>          Definieren Sie Ziele, die Ihr Kind toll findet</a:t>
            </a:r>
          </a:p>
          <a:p>
            <a:r>
              <a:rPr lang="de-DE" sz="2000" dirty="0">
                <a:latin typeface="Arial Black" pitchFamily="34" charset="0"/>
              </a:rPr>
              <a:t>          Nutzen Sie digitale Medien</a:t>
            </a:r>
          </a:p>
          <a:p>
            <a:r>
              <a:rPr lang="de-DE" sz="2000" dirty="0">
                <a:latin typeface="Arial Black" pitchFamily="34" charset="0"/>
              </a:rPr>
              <a:t>          Loben Sie zwischendurch und ehrlich!</a:t>
            </a:r>
          </a:p>
          <a:p>
            <a:r>
              <a:rPr lang="de-DE" sz="2000" dirty="0">
                <a:latin typeface="Arial Black" pitchFamily="34" charset="0"/>
              </a:rPr>
              <a:t>          Ausflüge in die Natur oder das Museum</a:t>
            </a:r>
          </a:p>
          <a:p>
            <a:r>
              <a:rPr lang="de-DE" sz="2000" dirty="0">
                <a:latin typeface="Arial Black" pitchFamily="34" charset="0"/>
              </a:rPr>
              <a:t>          Rollentausch – Lassen Sie sich die Welt erklären! </a:t>
            </a:r>
          </a:p>
        </p:txBody>
      </p:sp>
      <p:pic>
        <p:nvPicPr>
          <p:cNvPr id="18" name="Picture 2" descr="C:\Users\Ulla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988840"/>
            <a:ext cx="381000" cy="381000"/>
          </a:xfrm>
          <a:prstGeom prst="rect">
            <a:avLst/>
          </a:prstGeom>
          <a:noFill/>
        </p:spPr>
      </p:pic>
      <p:pic>
        <p:nvPicPr>
          <p:cNvPr id="19" name="Picture 2" descr="C:\Users\Ulla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636912"/>
            <a:ext cx="381000" cy="381000"/>
          </a:xfrm>
          <a:prstGeom prst="rect">
            <a:avLst/>
          </a:prstGeom>
          <a:noFill/>
        </p:spPr>
      </p:pic>
      <p:pic>
        <p:nvPicPr>
          <p:cNvPr id="20" name="Picture 2" descr="C:\Users\Ulla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3068960"/>
            <a:ext cx="381000" cy="381000"/>
          </a:xfrm>
          <a:prstGeom prst="rect">
            <a:avLst/>
          </a:prstGeom>
          <a:noFill/>
        </p:spPr>
      </p:pic>
      <p:pic>
        <p:nvPicPr>
          <p:cNvPr id="21" name="Picture 2" descr="C:\Users\Ulla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3429000"/>
            <a:ext cx="381000" cy="381000"/>
          </a:xfrm>
          <a:prstGeom prst="rect">
            <a:avLst/>
          </a:prstGeom>
          <a:noFill/>
        </p:spPr>
      </p:pic>
      <p:pic>
        <p:nvPicPr>
          <p:cNvPr id="22" name="Picture 2" descr="C:\Users\Ulla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3789040"/>
            <a:ext cx="381000" cy="381000"/>
          </a:xfrm>
          <a:prstGeom prst="rect">
            <a:avLst/>
          </a:prstGeom>
          <a:noFill/>
        </p:spPr>
      </p:pic>
      <p:pic>
        <p:nvPicPr>
          <p:cNvPr id="23" name="Picture 2" descr="C:\Users\Ulla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149080"/>
            <a:ext cx="381000" cy="381000"/>
          </a:xfrm>
          <a:prstGeom prst="rect">
            <a:avLst/>
          </a:prstGeom>
          <a:noFill/>
        </p:spPr>
      </p:pic>
      <p:pic>
        <p:nvPicPr>
          <p:cNvPr id="24" name="Picture 2" descr="C:\Users\Ulla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509120"/>
            <a:ext cx="381000" cy="381000"/>
          </a:xfrm>
          <a:prstGeom prst="rect">
            <a:avLst/>
          </a:prstGeom>
          <a:noFill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328" y="5661248"/>
            <a:ext cx="1112912" cy="63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 Gedanke zum Schluss…..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400" dirty="0">
                <a:latin typeface="Arial Black" pitchFamily="34" charset="0"/>
              </a:rPr>
              <a:t>Wir behalten 10% von dem, was wir lesen.</a:t>
            </a:r>
          </a:p>
          <a:p>
            <a:r>
              <a:rPr lang="de-DE" sz="2400" dirty="0">
                <a:latin typeface="Arial Black" pitchFamily="34" charset="0"/>
              </a:rPr>
              <a:t>Wir behalten 20% von dem, was wir hören.</a:t>
            </a:r>
          </a:p>
          <a:p>
            <a:r>
              <a:rPr lang="de-DE" sz="2400" dirty="0">
                <a:latin typeface="Arial Black" pitchFamily="34" charset="0"/>
              </a:rPr>
              <a:t>Wir behalten 30% von dem, was wir sehen.</a:t>
            </a:r>
          </a:p>
          <a:p>
            <a:r>
              <a:rPr lang="de-DE" sz="2400" dirty="0">
                <a:latin typeface="Arial Black" pitchFamily="34" charset="0"/>
              </a:rPr>
              <a:t>Wir behalten 50% von dem, was wir sehen und hören.</a:t>
            </a:r>
          </a:p>
          <a:p>
            <a:r>
              <a:rPr lang="de-DE" sz="2400" dirty="0">
                <a:latin typeface="Arial Black" pitchFamily="34" charset="0"/>
              </a:rPr>
              <a:t>Wir behalten 80% von dem, was wir selbst formulieren.</a:t>
            </a:r>
          </a:p>
          <a:p>
            <a:r>
              <a:rPr lang="de-DE" sz="2400" dirty="0">
                <a:latin typeface="Arial Black" pitchFamily="34" charset="0"/>
              </a:rPr>
              <a:t>Wir behalten 90% von dem, was wir auch selber tun.</a:t>
            </a:r>
          </a:p>
          <a:p>
            <a:endParaRPr lang="de-DE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5661248"/>
            <a:ext cx="1112912" cy="63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101" y="939508"/>
            <a:ext cx="5027797" cy="497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4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yperion">
  <a:themeElements>
    <a:clrScheme name="Hyperion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Hyperion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yperio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1134</Words>
  <Application>Microsoft Office PowerPoint</Application>
  <PresentationFormat>Bildschirmpräsentation (4:3)</PresentationFormat>
  <Paragraphs>168</Paragraphs>
  <Slides>30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30</vt:i4>
      </vt:variant>
    </vt:vector>
  </HeadingPairs>
  <TitlesOfParts>
    <vt:vector size="37" baseType="lpstr">
      <vt:lpstr>Arial</vt:lpstr>
      <vt:lpstr>Arial Black</vt:lpstr>
      <vt:lpstr>Calibri</vt:lpstr>
      <vt:lpstr>Constantia</vt:lpstr>
      <vt:lpstr>Wingdings</vt:lpstr>
      <vt:lpstr>Wingdings 2</vt:lpstr>
      <vt:lpstr>Hyperion</vt:lpstr>
      <vt:lpstr>PowerPoint-Präsentation</vt:lpstr>
      <vt:lpstr>PowerPoint-Präsentation</vt:lpstr>
      <vt:lpstr>Vorstellung unserer Schule</vt:lpstr>
      <vt:lpstr>PowerPoint-Präsentation</vt:lpstr>
      <vt:lpstr>Bildungsbereiche in der Schule</vt:lpstr>
      <vt:lpstr>PowerPoint-Präsentation</vt:lpstr>
      <vt:lpstr>Ablauf eines Schultages (Klasse 1)</vt:lpstr>
      <vt:lpstr>Die ersten Wochen</vt:lpstr>
      <vt:lpstr>Unterricht an der GGS Aloys Odenthal</vt:lpstr>
      <vt:lpstr>PowerPoint-Präsentation</vt:lpstr>
      <vt:lpstr>PowerPoint-Präsentation</vt:lpstr>
      <vt:lpstr>PowerPoint-Präsentation</vt:lpstr>
      <vt:lpstr>Das große Geheimnis des Schulranzens… Üben sie mit Ihrem Kind das Ein- und Auspacken des Schulranzens!  Das Kind sollte die Materialien im eigenen Schulranzen kennen!</vt:lpstr>
      <vt:lpstr>Hilfreich ist… (Alle Hinweise auf den folgenden Folien sind Anregungen zur optimalen Vorbereitung)</vt:lpstr>
      <vt:lpstr>Hilfreich ist…</vt:lpstr>
      <vt:lpstr>Hilfreich ist…</vt:lpstr>
      <vt:lpstr>Hilfreich ist…</vt:lpstr>
      <vt:lpstr>Hilfreich ist…</vt:lpstr>
      <vt:lpstr>Hilfreich ist…</vt:lpstr>
      <vt:lpstr>Was uns sonst noch ausmacht…</vt:lpstr>
      <vt:lpstr>Was sonst noch wichtig ist…</vt:lpstr>
      <vt:lpstr>Das alles ist Mathematik….</vt:lpstr>
      <vt:lpstr>Lernen mit iPads</vt:lpstr>
      <vt:lpstr>Singpause an der GGS Aloys Odenthal</vt:lpstr>
      <vt:lpstr>PowerPoint-Präsentation</vt:lpstr>
      <vt:lpstr>Unsere OGS</vt:lpstr>
      <vt:lpstr>Von der Anmeldung zur Einschulung</vt:lpstr>
      <vt:lpstr>Der wichtigste Bildungsort ist die Familie</vt:lpstr>
      <vt:lpstr>Ein Gedanke zum Schluss…..</vt:lpstr>
      <vt:lpstr>PowerPoint-Präsentation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Ulla</dc:creator>
  <cp:lastModifiedBy>Brümmer, Ursula</cp:lastModifiedBy>
  <cp:revision>363</cp:revision>
  <cp:lastPrinted>2023-09-13T10:46:54Z</cp:lastPrinted>
  <dcterms:created xsi:type="dcterms:W3CDTF">2012-03-04T16:47:47Z</dcterms:created>
  <dcterms:modified xsi:type="dcterms:W3CDTF">2026-09-18T08:40:48Z</dcterms:modified>
</cp:coreProperties>
</file>