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33"/>
  </p:notesMasterIdLst>
  <p:sldIdLst>
    <p:sldId id="331" r:id="rId2"/>
    <p:sldId id="307" r:id="rId3"/>
    <p:sldId id="323" r:id="rId4"/>
    <p:sldId id="324" r:id="rId5"/>
    <p:sldId id="286" r:id="rId6"/>
    <p:sldId id="309" r:id="rId7"/>
    <p:sldId id="315" r:id="rId8"/>
    <p:sldId id="319" r:id="rId9"/>
    <p:sldId id="318" r:id="rId10"/>
    <p:sldId id="326" r:id="rId11"/>
    <p:sldId id="325" r:id="rId12"/>
    <p:sldId id="327" r:id="rId13"/>
    <p:sldId id="328" r:id="rId14"/>
    <p:sldId id="281" r:id="rId15"/>
    <p:sldId id="282" r:id="rId16"/>
    <p:sldId id="302" r:id="rId17"/>
    <p:sldId id="283" r:id="rId18"/>
    <p:sldId id="284" r:id="rId19"/>
    <p:sldId id="303" r:id="rId20"/>
    <p:sldId id="317" r:id="rId21"/>
    <p:sldId id="285" r:id="rId22"/>
    <p:sldId id="305" r:id="rId23"/>
    <p:sldId id="313" r:id="rId24"/>
    <p:sldId id="316" r:id="rId25"/>
    <p:sldId id="301" r:id="rId26"/>
    <p:sldId id="320" r:id="rId27"/>
    <p:sldId id="322" r:id="rId28"/>
    <p:sldId id="314" r:id="rId29"/>
    <p:sldId id="306" r:id="rId30"/>
    <p:sldId id="298" r:id="rId31"/>
    <p:sldId id="332" r:id="rId3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77" autoAdjust="0"/>
  </p:normalViewPr>
  <p:slideViewPr>
    <p:cSldViewPr>
      <p:cViewPr varScale="1">
        <p:scale>
          <a:sx n="88" d="100"/>
          <a:sy n="88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E990B3-5BD1-4AAB-956E-F822D40A6730}" type="datetimeFigureOut">
              <a:rPr lang="de-DE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5157BC-81E2-4498-AACA-F6E695A90E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42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157BC-81E2-4498-AACA-F6E695A90E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22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157BC-81E2-4498-AACA-F6E695A90E0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46861-1440-4150-8621-CDAEE3DC1E6B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237B4-AFA3-4C53-951D-758747D5D9A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CA232-59D0-48C4-BDA3-60B28F8C196C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5A1D0-D300-4F4D-B84D-B06E0B51CBB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72483-D109-447A-A198-800048CAA869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B2D06-CB33-4D3A-B709-0FFCE799F53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2E87E-860B-487B-A285-1EFDA5604B29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6FB9-8630-4BFB-8E06-C6D8F347D40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66FE6-B4AC-4219-8765-C16F0995AE47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AEC6-949C-4646-8297-23DC9095B96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4B3BB-77D0-44AF-A5B9-DC3585E7DAAA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FE33B-FE62-4243-A0AB-D50A519C1C0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54044-6682-42F3-987B-325A52D366FF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F3DA7-D866-4600-9DCC-B8BAEFB25F4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AD0D2-F1B6-4424-B1A4-79B343A23627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5B9BE-DE49-4165-AC3B-10BA82A8EB3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8D41B-EE43-4E58-8F00-C2A96C114499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C276E-15D5-4B32-ABA8-F82E92EE4D0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C1E4A-2198-4E1D-AB2E-7C347526438A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E97AD-41CC-4A10-94ED-2CE2790A309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DB0D3-0023-48B6-BE1D-A604D0EFFC8B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8CC4673-1B67-478D-BF33-2D1690384AF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F09744C-12A9-4648-9ACC-28A8EBBCFB04}" type="datetimeFigureOut">
              <a:rPr lang="de-DE" smtClean="0"/>
              <a:pPr>
                <a:defRPr/>
              </a:pPr>
              <a:t>03.10.2025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018E4FD-7706-41A5-A8B5-9C9EC5113EE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1" y="939508"/>
            <a:ext cx="5027797" cy="49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536504" cy="64807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88640"/>
            <a:ext cx="439248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5986"/>
            <a:ext cx="4130025" cy="58326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95986"/>
            <a:ext cx="410445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6"/>
            <a:ext cx="4248472" cy="59046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20687"/>
            <a:ext cx="4362613" cy="59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Das große Geheimnis des Schulranzens…</a:t>
            </a:r>
            <a:br>
              <a:rPr lang="de-DE" sz="4000" dirty="0" smtClean="0"/>
            </a:br>
            <a:r>
              <a:rPr lang="de-DE" sz="2400" dirty="0" smtClean="0"/>
              <a:t>Üben sie mit Ihrem Kind das Ein- und Auspacken des Schulranzens! </a:t>
            </a:r>
            <a:br>
              <a:rPr lang="de-DE" sz="2400" dirty="0" smtClean="0"/>
            </a:br>
            <a:r>
              <a:rPr lang="de-DE" sz="2400" dirty="0" smtClean="0"/>
              <a:t>Das Kind sollte die Materialien im eigenen Schulranzen kennen!</a:t>
            </a:r>
            <a:endParaRPr lang="de-DE" sz="4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23" y="2060848"/>
            <a:ext cx="3824754" cy="4263752"/>
          </a:xfrm>
        </p:spPr>
      </p:pic>
    </p:spTree>
    <p:extLst>
      <p:ext uri="{BB962C8B-B14F-4D97-AF65-F5344CB8AC3E}">
        <p14:creationId xmlns:p14="http://schemas.microsoft.com/office/powerpoint/2010/main" val="5020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Hilfreich ist</a:t>
            </a:r>
            <a:r>
              <a:rPr lang="de-DE" b="1" dirty="0"/>
              <a:t>…</a:t>
            </a:r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/>
              <a:t>(Alle Hinweise auf den folgenden Folien sind Anregungen zur optimalen Vorbereitung)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400" b="1" u="sng" dirty="0" smtClean="0">
                <a:latin typeface="Arial Black" pitchFamily="34" charset="0"/>
              </a:rPr>
              <a:t>Basiskompetenzen </a:t>
            </a:r>
            <a:r>
              <a:rPr lang="de-DE" sz="2400" b="1" u="sng" dirty="0">
                <a:latin typeface="Arial Black" pitchFamily="34" charset="0"/>
              </a:rPr>
              <a:t>- motorische Fähigkeiten:</a:t>
            </a:r>
          </a:p>
          <a:p>
            <a:endParaRPr lang="de-DE" sz="22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sich selbstständig an- und ausziehen       </a:t>
            </a:r>
          </a:p>
          <a:p>
            <a:r>
              <a:rPr lang="de-DE" sz="2000" dirty="0">
                <a:latin typeface="Arial Black" pitchFamily="34" charset="0"/>
              </a:rPr>
              <a:t>Bewegungsabläufe koordinieren        Rad fahren, mit Spielgeräten umgehen können, klettern, balancieren…</a:t>
            </a:r>
          </a:p>
          <a:p>
            <a:r>
              <a:rPr lang="de-DE" sz="2000" dirty="0">
                <a:latin typeface="Arial Black" pitchFamily="34" charset="0"/>
              </a:rPr>
              <a:t>malen und schneiden       gemeinsames Basteln </a:t>
            </a:r>
          </a:p>
          <a:p>
            <a:r>
              <a:rPr lang="de-DE" sz="2000" dirty="0">
                <a:latin typeface="Arial Black" pitchFamily="34" charset="0"/>
              </a:rPr>
              <a:t>einen Stift halten      malen, Umgang mit Stift und Pinsel</a:t>
            </a:r>
          </a:p>
          <a:p>
            <a:r>
              <a:rPr lang="de-DE" sz="2000" dirty="0">
                <a:latin typeface="Arial Black" pitchFamily="34" charset="0"/>
              </a:rPr>
              <a:t>kleine Gegenstände sicher greifen      an einfachen Tätigkeiten im Haushalt beteiligen lassen, Perlenketten </a:t>
            </a:r>
            <a:r>
              <a:rPr lang="de-DE" sz="2000" dirty="0" err="1">
                <a:latin typeface="Arial Black" pitchFamily="34" charset="0"/>
              </a:rPr>
              <a:t>u.ä.</a:t>
            </a:r>
            <a:r>
              <a:rPr lang="de-DE" sz="2000" dirty="0">
                <a:latin typeface="Arial Black" pitchFamily="34" charset="0"/>
              </a:rPr>
              <a:t> auffädeln lassen </a:t>
            </a:r>
          </a:p>
          <a:p>
            <a:endParaRPr lang="de-DE" b="1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3" descr="schuh_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420888"/>
            <a:ext cx="952500" cy="9525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feil nach rechts 15"/>
          <p:cNvSpPr/>
          <p:nvPr/>
        </p:nvSpPr>
        <p:spPr>
          <a:xfrm>
            <a:off x="3347864" y="4293096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5436096" y="328498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5724128" y="4941168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6588224" y="292494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3923928" y="3933056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Hilfreich ist…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b="1" u="sng" dirty="0">
                <a:latin typeface="Arial Black" pitchFamily="34" charset="0"/>
              </a:rPr>
              <a:t>emotional – soziale Kompetenzen:</a:t>
            </a:r>
          </a:p>
          <a:p>
            <a:pPr>
              <a:buNone/>
            </a:pPr>
            <a:endParaRPr lang="de-DE" b="1" u="sng" dirty="0">
              <a:latin typeface="Arial Black" pitchFamily="34" charset="0"/>
            </a:endParaRPr>
          </a:p>
          <a:p>
            <a:r>
              <a:rPr lang="de-DE" sz="2400" dirty="0">
                <a:latin typeface="Arial Black" pitchFamily="34" charset="0"/>
              </a:rPr>
              <a:t>Rücksicht auf andere nehmen      selber Vorbild sein im sozialen Handeln - Kinder lernen durch Nachahmung!</a:t>
            </a:r>
          </a:p>
          <a:p>
            <a:pPr>
              <a:buNone/>
            </a:pPr>
            <a:endParaRPr lang="de-DE" sz="2400" dirty="0">
              <a:latin typeface="Arial Black" pitchFamily="34" charset="0"/>
            </a:endParaRPr>
          </a:p>
          <a:p>
            <a:r>
              <a:rPr lang="de-DE" sz="2400" dirty="0">
                <a:latin typeface="Arial Black" pitchFamily="34" charset="0"/>
              </a:rPr>
              <a:t>die Befindlichkeit anderer wahrnehmen     über Gefühle sprechen und mögliche Gründe benennen</a:t>
            </a:r>
          </a:p>
          <a:p>
            <a:pPr>
              <a:buNone/>
            </a:pPr>
            <a:r>
              <a:rPr lang="de-DE" sz="2400" dirty="0">
                <a:latin typeface="Arial Black" pitchFamily="34" charset="0"/>
              </a:rPr>
              <a:t> </a:t>
            </a:r>
          </a:p>
          <a:p>
            <a:r>
              <a:rPr lang="de-DE" sz="2400" dirty="0">
                <a:latin typeface="Arial Black" pitchFamily="34" charset="0"/>
              </a:rPr>
              <a:t>Regeln einhalten      ausgewählte Regeln konsequent einhalten  </a:t>
            </a:r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5436096" y="292494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6948264" y="443711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3563888" y="5589240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200" dirty="0">
              <a:latin typeface="Arial Black" pitchFamily="34" charset="0"/>
            </a:endParaRPr>
          </a:p>
          <a:p>
            <a:endParaRPr lang="de-DE" sz="2200" dirty="0">
              <a:latin typeface="Arial Black" pitchFamily="34" charset="0"/>
            </a:endParaRPr>
          </a:p>
          <a:p>
            <a:r>
              <a:rPr lang="de-DE" sz="2200" dirty="0">
                <a:latin typeface="Arial Black" pitchFamily="34" charset="0"/>
              </a:rPr>
              <a:t>Kompromisse eingehen     Grundlage späterer Teamfähigkeit, Bilderbücher zum Thema vorlesen, Kompromisse vorleben und mit Kindern vereinbaren </a:t>
            </a:r>
          </a:p>
          <a:p>
            <a:pPr>
              <a:buNone/>
            </a:pPr>
            <a:endParaRPr lang="de-DE" sz="2200" dirty="0">
              <a:latin typeface="Arial Black" pitchFamily="34" charset="0"/>
            </a:endParaRPr>
          </a:p>
          <a:p>
            <a:r>
              <a:rPr lang="de-DE" sz="2200" dirty="0">
                <a:latin typeface="Arial Black" pitchFamily="34" charset="0"/>
              </a:rPr>
              <a:t>Konflikte gewaltfrei lösen      verbale Kompetenz stärken, Gesprächsmuster trainieren, Handlungsmöglichkeiten aufzeigen, gesundes Selbstbewusstsein stärken </a:t>
            </a:r>
          </a:p>
          <a:p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4499992" y="2852936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4860032" y="472514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733256"/>
            <a:ext cx="1472952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Kritik und Enttäuschung ertragen       mit dem Kind über Gefühle sprechen, Mut machen und Persönlichkeit stärken, Bilder von Lernerfolgen malen, Leistungen </a:t>
            </a:r>
            <a:r>
              <a:rPr lang="de-DE" sz="2000" u="sng" dirty="0">
                <a:latin typeface="Arial Black" pitchFamily="34" charset="0"/>
              </a:rPr>
              <a:t>angemessen</a:t>
            </a:r>
            <a:r>
              <a:rPr lang="de-DE" sz="2000" dirty="0">
                <a:latin typeface="Arial Black" pitchFamily="34" charset="0"/>
              </a:rPr>
              <a:t> würdigen</a:t>
            </a:r>
          </a:p>
          <a:p>
            <a:endParaRPr lang="de-DE" sz="2000" dirty="0">
              <a:latin typeface="Arial Black" pitchFamily="34" charset="0"/>
            </a:endParaRPr>
          </a:p>
          <a:p>
            <a:pPr>
              <a:buNone/>
            </a:pPr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(emotionale) Bedürfnisse zurückstellen        nicht jedem Wunsch direkt nachkommen! Sie helfen Ihrem Kind damit! 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pPr>
              <a:buNone/>
            </a:pPr>
            <a:endParaRPr lang="de-DE" b="1" u="sng" dirty="0"/>
          </a:p>
        </p:txBody>
      </p:sp>
      <p:sp>
        <p:nvSpPr>
          <p:cNvPr id="4" name="Pfeil nach rechts 3"/>
          <p:cNvSpPr/>
          <p:nvPr/>
        </p:nvSpPr>
        <p:spPr>
          <a:xfrm>
            <a:off x="5652120" y="2420888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6516216" y="443711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805264"/>
            <a:ext cx="1256928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sz="2400" b="1" u="sng" dirty="0" err="1">
                <a:latin typeface="Arial Black" pitchFamily="34" charset="0"/>
              </a:rPr>
              <a:t>Basiskompentenzen</a:t>
            </a:r>
            <a:r>
              <a:rPr lang="de-DE" sz="2400" b="1" u="sng" dirty="0">
                <a:latin typeface="Arial Black" pitchFamily="34" charset="0"/>
              </a:rPr>
              <a:t>- kognitive Voraussetzungen</a:t>
            </a:r>
          </a:p>
          <a:p>
            <a:endParaRPr lang="de-DE" sz="17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kann sich konzentrieren und hat Ausdauer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 gemeinsames Spielen, Puzzle, Knobelaufgaben, Denkspiele, Hörspiele hören, gemeinsames Kochen, Basteln</a:t>
            </a:r>
            <a:r>
              <a:rPr lang="de-DE" sz="2000" dirty="0" smtClean="0">
                <a:latin typeface="Arial Black" pitchFamily="34" charset="0"/>
              </a:rPr>
              <a:t>… Nicht </a:t>
            </a:r>
            <a:r>
              <a:rPr lang="de-DE" sz="2000" dirty="0">
                <a:latin typeface="Arial Black" pitchFamily="34" charset="0"/>
              </a:rPr>
              <a:t>das Denken </a:t>
            </a:r>
            <a:r>
              <a:rPr lang="de-DE" sz="2000" dirty="0" smtClean="0">
                <a:latin typeface="Arial Black" pitchFamily="34" charset="0"/>
              </a:rPr>
              <a:t>abnehmen und Aufgaben </a:t>
            </a:r>
            <a:r>
              <a:rPr lang="de-DE" sz="2000" dirty="0">
                <a:latin typeface="Arial Black" pitchFamily="34" charset="0"/>
              </a:rPr>
              <a:t>beenden! </a:t>
            </a:r>
          </a:p>
          <a:p>
            <a:r>
              <a:rPr lang="de-DE" sz="2000" dirty="0">
                <a:latin typeface="Arial Black" pitchFamily="34" charset="0"/>
              </a:rPr>
              <a:t>spricht aktiv und kann Situationen verständlich darstellen    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Vorlesen und darüber sprechen, auf das Sprechen ganzer Sätze achten, Kinder ausreden </a:t>
            </a:r>
            <a:r>
              <a:rPr lang="de-DE" sz="2000" dirty="0" smtClean="0">
                <a:latin typeface="Arial Black" pitchFamily="34" charset="0"/>
              </a:rPr>
              <a:t>lassen, gut </a:t>
            </a:r>
            <a:r>
              <a:rPr lang="de-DE" sz="2000" dirty="0">
                <a:latin typeface="Arial Black" pitchFamily="34" charset="0"/>
              </a:rPr>
              <a:t>zuhören, Sprechanlässe </a:t>
            </a:r>
            <a:r>
              <a:rPr lang="de-DE" sz="2000" dirty="0" smtClean="0">
                <a:latin typeface="Arial Black" pitchFamily="34" charset="0"/>
              </a:rPr>
              <a:t>schaffen, Reime sprechen und hören…</a:t>
            </a:r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„schreibt“ erste </a:t>
            </a:r>
            <a:r>
              <a:rPr lang="de-DE" sz="2000" dirty="0" err="1">
                <a:latin typeface="Arial Black" pitchFamily="34" charset="0"/>
              </a:rPr>
              <a:t>Kritzelbriefe</a:t>
            </a:r>
            <a:r>
              <a:rPr lang="de-DE" sz="2000" dirty="0">
                <a:latin typeface="Arial Black" pitchFamily="34" charset="0"/>
              </a:rPr>
              <a:t> 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Ergebnisse des Kindes wertschätzen</a:t>
            </a:r>
          </a:p>
          <a:p>
            <a:pPr>
              <a:buNone/>
            </a:pPr>
            <a:endParaRPr lang="de-DE" sz="1700" dirty="0">
              <a:latin typeface="Arial Black" pitchFamily="34" charset="0"/>
            </a:endParaRPr>
          </a:p>
          <a:p>
            <a:endParaRPr lang="de-DE" sz="2000" dirty="0"/>
          </a:p>
        </p:txBody>
      </p:sp>
      <p:sp>
        <p:nvSpPr>
          <p:cNvPr id="4" name="Pfeil nach rechts 3"/>
          <p:cNvSpPr/>
          <p:nvPr/>
        </p:nvSpPr>
        <p:spPr>
          <a:xfrm>
            <a:off x="1133936" y="3123215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989936" y="4670950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989936" y="591242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>
                <a:latin typeface="Arial Black" pitchFamily="34" charset="0"/>
              </a:rPr>
              <a:t>unterscheidet rechts und links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Bewegungsspiele durchführen, rechte Hand mit Band </a:t>
            </a:r>
            <a:r>
              <a:rPr lang="de-DE" sz="2000" dirty="0" smtClean="0">
                <a:latin typeface="Arial Black" pitchFamily="34" charset="0"/>
              </a:rPr>
              <a:t>markieren, das richtige „L“  </a:t>
            </a:r>
            <a:endParaRPr lang="de-DE" sz="2000" dirty="0">
              <a:latin typeface="Arial Black" pitchFamily="34" charset="0"/>
            </a:endParaRPr>
          </a:p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besitzt Zahlen – und Mengenverständnis 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Spielen von Gesellschaftsspielen, Kennen der Würfelbilder, Fingerbilder </a:t>
            </a:r>
          </a:p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besitzt auditive Merkfähigkeit        </a:t>
            </a:r>
            <a:r>
              <a:rPr lang="de-DE" sz="2000" dirty="0" err="1">
                <a:latin typeface="Arial Black" pitchFamily="34" charset="0"/>
              </a:rPr>
              <a:t>Geräuschememory</a:t>
            </a:r>
            <a:r>
              <a:rPr lang="de-DE" sz="2000" dirty="0">
                <a:latin typeface="Arial Black" pitchFamily="34" charset="0"/>
              </a:rPr>
              <a:t> </a:t>
            </a:r>
          </a:p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kann einfache Naturphänomene erkennen und beschreiben      Lassen sie sich von Ihrem Kind die Welt erklären!</a:t>
            </a:r>
          </a:p>
          <a:p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99592" y="2348880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971600" y="364502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2627784" y="551723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5148064" y="4581128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877272"/>
            <a:ext cx="1616968" cy="7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zd808\Desktop\schulbegi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5F4105D-52F7-401D-8EF7-AC2C1EB01B39}"/>
              </a:ext>
            </a:extLst>
          </p:cNvPr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"/>
              <a:t>286697624</a:t>
            </a:r>
          </a:p>
        </p:txBody>
      </p:sp>
    </p:spTree>
    <p:extLst>
      <p:ext uri="{BB962C8B-B14F-4D97-AF65-F5344CB8AC3E}">
        <p14:creationId xmlns:p14="http://schemas.microsoft.com/office/powerpoint/2010/main" val="40548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uns sonst noch ausmacht…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Bewegung ist uns wichtig! (Rückenschulung, Bewegungs-einheiten im Unterricht, Sportfest)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Klassenrat und Schülerparlament 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Jungengruppe /Coolnesstraining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Vorleseprojekte mit Kindergärten 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familiäre Atmosphäre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Zusammenarbeit als Team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3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sonst noch wichtig ist…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de-DE" sz="2000" dirty="0">
                <a:latin typeface="Arial Black" pitchFamily="34" charset="0"/>
              </a:rPr>
              <a:t>frühes Aufstehen und Rituale einüben</a:t>
            </a:r>
          </a:p>
          <a:p>
            <a:r>
              <a:rPr lang="de-DE" sz="2000" dirty="0">
                <a:latin typeface="Arial Black" pitchFamily="34" charset="0"/>
              </a:rPr>
              <a:t>Kinder auf den individuellen Schulweg vorbereiten</a:t>
            </a:r>
          </a:p>
          <a:p>
            <a:r>
              <a:rPr lang="de-DE" sz="2000" dirty="0">
                <a:latin typeface="Arial Black" pitchFamily="34" charset="0"/>
              </a:rPr>
              <a:t>Kinder an der Vorbereitung ihrer Schulmaterialien beteiligen</a:t>
            </a:r>
          </a:p>
          <a:p>
            <a:r>
              <a:rPr lang="de-DE" sz="2000" dirty="0">
                <a:latin typeface="Arial Black" pitchFamily="34" charset="0"/>
              </a:rPr>
              <a:t>Tagesabläufe strukturieren und mit Kindern besprechen</a:t>
            </a:r>
          </a:p>
          <a:p>
            <a:r>
              <a:rPr lang="de-DE" sz="2000" dirty="0">
                <a:latin typeface="Arial Black" pitchFamily="34" charset="0"/>
              </a:rPr>
              <a:t>In Sport- oder Musikgruppen Eigenständigkeit erfahren lassen  /  bei anderen Kindern spielen lassen / an Orte mit vielen Menschen gewöhnen </a:t>
            </a:r>
          </a:p>
          <a:p>
            <a:r>
              <a:rPr lang="de-DE" sz="2000" dirty="0">
                <a:latin typeface="Arial Black" pitchFamily="34" charset="0"/>
              </a:rPr>
              <a:t>kleine Einkäufe mit Ansprache fremder Personen durchführen (z. B. Einkauf beim Bäcker)</a:t>
            </a:r>
          </a:p>
          <a:p>
            <a:r>
              <a:rPr lang="de-DE" sz="2000" dirty="0">
                <a:latin typeface="Arial Black" pitchFamily="34" charset="0"/>
              </a:rPr>
              <a:t>Unterrichten Sie Ihr Kind nicht schon vorher im Rechnen und Lesen! Buchstaben bitte lautieren!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6021288"/>
            <a:ext cx="896888" cy="5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alles ist Mathematik….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 Black" pitchFamily="34" charset="0"/>
              </a:rPr>
              <a:t>Zahlen in der Umgebung entdecken und über die Bedeutung sprechen</a:t>
            </a:r>
          </a:p>
          <a:p>
            <a:r>
              <a:rPr lang="de-DE" sz="2000" dirty="0">
                <a:latin typeface="Arial Black" pitchFamily="34" charset="0"/>
              </a:rPr>
              <a:t>Beim Essen, Spielen konkrete Gegenstände zählen lassen</a:t>
            </a:r>
          </a:p>
          <a:p>
            <a:r>
              <a:rPr lang="de-DE" sz="2000" dirty="0">
                <a:latin typeface="Arial Black" pitchFamily="34" charset="0"/>
              </a:rPr>
              <a:t>Würfelspiele spielen, Fingerbilder trainieren</a:t>
            </a:r>
          </a:p>
          <a:p>
            <a:r>
              <a:rPr lang="de-DE" sz="2000" dirty="0">
                <a:latin typeface="Arial Black" pitchFamily="34" charset="0"/>
              </a:rPr>
              <a:t>Formen und Muster legen und zeichnen</a:t>
            </a:r>
          </a:p>
          <a:p>
            <a:r>
              <a:rPr lang="de-DE" sz="2000" dirty="0">
                <a:latin typeface="Arial Black" pitchFamily="34" charset="0"/>
              </a:rPr>
              <a:t>mit Bauklötzen bauen</a:t>
            </a:r>
          </a:p>
          <a:p>
            <a:r>
              <a:rPr lang="de-DE" sz="2000" dirty="0">
                <a:latin typeface="Arial Black" pitchFamily="34" charset="0"/>
              </a:rPr>
              <a:t>Legosteine, Blätter….nach verschiedenen Merkmalen sortieren</a:t>
            </a:r>
          </a:p>
          <a:p>
            <a:r>
              <a:rPr lang="de-DE" sz="2000" dirty="0">
                <a:latin typeface="Arial Black" pitchFamily="34" charset="0"/>
              </a:rPr>
              <a:t>den höchsten Baum, die kleinste Blume finden</a:t>
            </a:r>
          </a:p>
          <a:p>
            <a:r>
              <a:rPr lang="de-DE" sz="2000" dirty="0">
                <a:latin typeface="Arial Black" pitchFamily="34" charset="0"/>
              </a:rPr>
              <a:t>beim Kochen und Backen Zutaten abwiegen</a:t>
            </a:r>
          </a:p>
          <a:p>
            <a:r>
              <a:rPr lang="de-DE" sz="2000" dirty="0">
                <a:latin typeface="Arial Black" pitchFamily="34" charset="0"/>
              </a:rPr>
              <a:t>Spiele mit Wasser…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mit iPads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>
              <a:latin typeface="Arial Black" panose="020B0A04020102020204" pitchFamily="34" charset="0"/>
            </a:endParaRPr>
          </a:p>
          <a:p>
            <a:endParaRPr lang="de-DE" sz="2000" dirty="0">
              <a:latin typeface="Arial Black" panose="020B0A04020102020204" pitchFamily="34" charset="0"/>
            </a:endParaRPr>
          </a:p>
          <a:p>
            <a:r>
              <a:rPr lang="de-DE" sz="2000" dirty="0">
                <a:latin typeface="Arial Black" panose="020B0A04020102020204" pitchFamily="34" charset="0"/>
              </a:rPr>
              <a:t>Da das digitale Lernen immer wichtiger wird, ist die Arbeit mit iPads regelmäßiger Bestandteil des Unterrichts. D</a:t>
            </a:r>
            <a:r>
              <a:rPr lang="de-DE" sz="2000" dirty="0" smtClean="0">
                <a:latin typeface="Arial Black" panose="020B0A04020102020204" pitchFamily="34" charset="0"/>
              </a:rPr>
              <a:t>ie </a:t>
            </a:r>
            <a:r>
              <a:rPr lang="de-DE" sz="2000" dirty="0">
                <a:latin typeface="Arial Black" panose="020B0A04020102020204" pitchFamily="34" charset="0"/>
              </a:rPr>
              <a:t>iPads </a:t>
            </a:r>
            <a:r>
              <a:rPr lang="de-DE" sz="2000" dirty="0" smtClean="0">
                <a:latin typeface="Arial Black" panose="020B0A04020102020204" pitchFamily="34" charset="0"/>
              </a:rPr>
              <a:t>werden für </a:t>
            </a:r>
            <a:r>
              <a:rPr lang="de-DE" sz="2000" dirty="0">
                <a:latin typeface="Arial Black" panose="020B0A04020102020204" pitchFamily="34" charset="0"/>
              </a:rPr>
              <a:t>folgende Aktivitäten genutzt:</a:t>
            </a:r>
          </a:p>
          <a:p>
            <a:pPr marL="0" indent="0">
              <a:buNone/>
            </a:pPr>
            <a:endParaRPr lang="de-DE" sz="2000" dirty="0">
              <a:latin typeface="Arial Black" panose="020B0A04020102020204" pitchFamily="34" charset="0"/>
            </a:endParaRPr>
          </a:p>
          <a:p>
            <a:r>
              <a:rPr lang="de-DE" sz="2000" dirty="0">
                <a:latin typeface="Arial Black" panose="020B0A04020102020204" pitchFamily="34" charset="0"/>
              </a:rPr>
              <a:t>Einsatz von </a:t>
            </a:r>
            <a:r>
              <a:rPr lang="de-DE" sz="2000" dirty="0" err="1">
                <a:latin typeface="Arial Black" panose="020B0A04020102020204" pitchFamily="34" charset="0"/>
              </a:rPr>
              <a:t>Lernapps</a:t>
            </a:r>
            <a:endParaRPr lang="de-DE" sz="2000" dirty="0">
              <a:latin typeface="Arial Black" panose="020B0A04020102020204" pitchFamily="34" charset="0"/>
            </a:endParaRPr>
          </a:p>
          <a:p>
            <a:r>
              <a:rPr lang="de-DE" sz="2000" dirty="0">
                <a:latin typeface="Arial Black" panose="020B0A04020102020204" pitchFamily="34" charset="0"/>
              </a:rPr>
              <a:t>Erstellen von „</a:t>
            </a:r>
            <a:r>
              <a:rPr lang="de-DE" sz="2000" dirty="0" err="1">
                <a:latin typeface="Arial Black" panose="020B0A04020102020204" pitchFamily="34" charset="0"/>
              </a:rPr>
              <a:t>Erklärvideos</a:t>
            </a:r>
            <a:r>
              <a:rPr lang="de-DE" sz="2000" dirty="0">
                <a:latin typeface="Arial Black" panose="020B0A04020102020204" pitchFamily="34" charset="0"/>
              </a:rPr>
              <a:t>“  </a:t>
            </a:r>
          </a:p>
          <a:p>
            <a:r>
              <a:rPr lang="de-DE" sz="2000" dirty="0">
                <a:latin typeface="Arial Black" panose="020B0A04020102020204" pitchFamily="34" charset="0"/>
              </a:rPr>
              <a:t>Recherche im Internet auf Kindersuchseiten</a:t>
            </a:r>
          </a:p>
          <a:p>
            <a:r>
              <a:rPr lang="de-DE" sz="2000" dirty="0">
                <a:latin typeface="Arial Black" panose="020B0A04020102020204" pitchFamily="34" charset="0"/>
              </a:rPr>
              <a:t>Erstellen einfacher Vorträge   </a:t>
            </a:r>
          </a:p>
          <a:p>
            <a:endParaRPr lang="de-DE" sz="2000" dirty="0">
              <a:latin typeface="Arial Black" panose="020B0A04020102020204" pitchFamily="34" charset="0"/>
            </a:endParaRPr>
          </a:p>
          <a:p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dzd808\Desktop\kerde-severin-TXotsqdpX2g-unsplash-768x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8118"/>
            <a:ext cx="2448272" cy="11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733256"/>
            <a:ext cx="1472952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4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Singpause an der GGS Aloys Odenthal</a:t>
            </a:r>
          </a:p>
        </p:txBody>
      </p:sp>
      <p:pic>
        <p:nvPicPr>
          <p:cNvPr id="3074" name="Picture 2" descr="C:\Users\dzd808\Desktop\20200304_083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9631"/>
            <a:ext cx="82296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/>
              <a:t>Aktivitäten im Schuljahr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>
                <a:latin typeface="Arial Black" pitchFamily="34" charset="0"/>
              </a:rPr>
              <a:t>Einschulungsfeier</a:t>
            </a:r>
          </a:p>
          <a:p>
            <a:r>
              <a:rPr lang="de-DE" sz="2400" dirty="0">
                <a:latin typeface="Arial Black" pitchFamily="34" charset="0"/>
              </a:rPr>
              <a:t>Tag der Offenen Tür</a:t>
            </a:r>
          </a:p>
          <a:p>
            <a:r>
              <a:rPr lang="de-DE" sz="2400" dirty="0">
                <a:latin typeface="Arial Black" pitchFamily="34" charset="0"/>
              </a:rPr>
              <a:t>Feiern rund um Sankt Martin</a:t>
            </a:r>
          </a:p>
          <a:p>
            <a:r>
              <a:rPr lang="de-DE" sz="2400" dirty="0">
                <a:latin typeface="Arial Black" pitchFamily="34" charset="0"/>
              </a:rPr>
              <a:t>Laternenausstellung </a:t>
            </a:r>
          </a:p>
          <a:p>
            <a:r>
              <a:rPr lang="de-DE" sz="2400" dirty="0">
                <a:latin typeface="Arial Black" pitchFamily="34" charset="0"/>
              </a:rPr>
              <a:t>Adventsfeier </a:t>
            </a:r>
          </a:p>
          <a:p>
            <a:r>
              <a:rPr lang="de-DE" sz="2400" dirty="0">
                <a:latin typeface="Arial Black" pitchFamily="34" charset="0"/>
              </a:rPr>
              <a:t>Basteln von Weihnachts-</a:t>
            </a:r>
            <a:r>
              <a:rPr lang="de-DE" sz="2400" dirty="0" err="1">
                <a:latin typeface="Arial Black" pitchFamily="34" charset="0"/>
              </a:rPr>
              <a:t>geschenken</a:t>
            </a:r>
            <a:endParaRPr lang="de-DE" sz="2400" dirty="0">
              <a:latin typeface="Arial Black" pitchFamily="34" charset="0"/>
            </a:endParaRPr>
          </a:p>
          <a:p>
            <a:r>
              <a:rPr lang="de-DE" sz="2400" dirty="0" smtClean="0">
                <a:latin typeface="Arial Black" panose="020B0A04020102020204" pitchFamily="34" charset="0"/>
              </a:rPr>
              <a:t>Theaterbesuche</a:t>
            </a:r>
            <a:endParaRPr lang="de-DE" sz="2400" dirty="0">
              <a:latin typeface="Arial Black" panose="020B0A040201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>
                <a:latin typeface="Arial Black" pitchFamily="34" charset="0"/>
              </a:rPr>
              <a:t>Karneval</a:t>
            </a:r>
          </a:p>
          <a:p>
            <a:r>
              <a:rPr lang="de-DE" sz="2400" dirty="0">
                <a:latin typeface="Arial Black" pitchFamily="34" charset="0"/>
              </a:rPr>
              <a:t>Osterfrühstück</a:t>
            </a:r>
          </a:p>
          <a:p>
            <a:r>
              <a:rPr lang="de-DE" sz="2400" dirty="0">
                <a:latin typeface="Arial Black" pitchFamily="34" charset="0"/>
              </a:rPr>
              <a:t>Rund um den Muttertag</a:t>
            </a:r>
          </a:p>
          <a:p>
            <a:r>
              <a:rPr lang="de-DE" sz="2400" dirty="0">
                <a:latin typeface="Arial Black" pitchFamily="34" charset="0"/>
              </a:rPr>
              <a:t>Sport und Schulfeste</a:t>
            </a:r>
          </a:p>
          <a:p>
            <a:r>
              <a:rPr lang="de-DE" sz="2400" dirty="0">
                <a:latin typeface="Arial Black" pitchFamily="34" charset="0"/>
              </a:rPr>
              <a:t>Fahrradtraining</a:t>
            </a:r>
          </a:p>
          <a:p>
            <a:r>
              <a:rPr lang="de-DE" sz="2400" dirty="0" smtClean="0">
                <a:latin typeface="Arial Black" pitchFamily="34" charset="0"/>
              </a:rPr>
              <a:t>Klassenausflüge</a:t>
            </a:r>
          </a:p>
          <a:p>
            <a:r>
              <a:rPr lang="de-DE" sz="2400" dirty="0" smtClean="0">
                <a:latin typeface="Arial Black" pitchFamily="34" charset="0"/>
              </a:rPr>
              <a:t>Projekttage</a:t>
            </a:r>
            <a:endParaRPr lang="de-DE" sz="2400" dirty="0">
              <a:latin typeface="Arial Black" pitchFamily="34" charset="0"/>
            </a:endParaRPr>
          </a:p>
          <a:p>
            <a:r>
              <a:rPr lang="de-DE" sz="2400" dirty="0">
                <a:latin typeface="Arial Black" pitchFamily="34" charset="0"/>
              </a:rPr>
              <a:t>Klassenfahrten</a:t>
            </a:r>
          </a:p>
          <a:p>
            <a:r>
              <a:rPr lang="de-DE" sz="2400" dirty="0">
                <a:latin typeface="Arial Black" pitchFamily="34" charset="0"/>
              </a:rPr>
              <a:t>Abschiedsfeier der 4. Schuljahre</a:t>
            </a:r>
          </a:p>
          <a:p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288" y="5877272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Unsere OGS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latin typeface="Arial Black" panose="020B0A04020102020204" pitchFamily="34" charset="0"/>
              </a:rPr>
              <a:t>9 OGS </a:t>
            </a:r>
            <a:r>
              <a:rPr lang="de-DE" sz="2000" dirty="0">
                <a:latin typeface="Arial Black" panose="020B0A04020102020204" pitchFamily="34" charset="0"/>
              </a:rPr>
              <a:t>Gruppen </a:t>
            </a:r>
            <a:r>
              <a:rPr lang="de-DE" sz="2000" dirty="0" smtClean="0">
                <a:latin typeface="Arial Black" panose="020B0A04020102020204" pitchFamily="34" charset="0"/>
              </a:rPr>
              <a:t>(Schuljahr 2025/26)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u="sng" dirty="0" smtClean="0">
                <a:latin typeface="Arial Black" panose="020B0A04020102020204" pitchFamily="34" charset="0"/>
              </a:rPr>
              <a:t>Neu ab Schuljahr 2026/27!</a:t>
            </a:r>
            <a:r>
              <a:rPr lang="de-DE" sz="2000" dirty="0" smtClean="0">
                <a:latin typeface="Arial Black" panose="020B0A04020102020204" pitchFamily="34" charset="0"/>
              </a:rPr>
              <a:t>  Montag </a:t>
            </a:r>
            <a:r>
              <a:rPr lang="de-DE" sz="2000" dirty="0">
                <a:latin typeface="Arial Black" panose="020B0A04020102020204" pitchFamily="34" charset="0"/>
              </a:rPr>
              <a:t>bis </a:t>
            </a:r>
            <a:r>
              <a:rPr lang="de-DE" sz="2000" dirty="0" smtClean="0">
                <a:latin typeface="Arial Black" panose="020B0A04020102020204" pitchFamily="34" charset="0"/>
              </a:rPr>
              <a:t>Freitag wählbar bis 14.00 Uhr (mit oder ohne Mittagessen), bis 15.00 Uhr oder 16.00 Uhr 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 Black" panose="020B0A04020102020204" pitchFamily="34" charset="0"/>
              </a:rPr>
              <a:t>Bei einer AG-Teilnahme Abholung am Ende der AG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Hausaufgabenstunde </a:t>
            </a:r>
            <a:r>
              <a:rPr lang="de-DE" sz="2000" dirty="0" smtClean="0">
                <a:latin typeface="Arial Black" panose="020B0A04020102020204" pitchFamily="34" charset="0"/>
              </a:rPr>
              <a:t>nach dem Mittagessen 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 Black" panose="020B0A04020102020204" pitchFamily="34" charset="0"/>
              </a:rPr>
              <a:t>Ferienprogramm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gemeinsames Mittagessen </a:t>
            </a:r>
            <a:endParaRPr lang="de-DE" sz="20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p</a:t>
            </a:r>
            <a:r>
              <a:rPr lang="de-DE" sz="2000" dirty="0" smtClean="0">
                <a:latin typeface="Arial Black" panose="020B0A04020102020204" pitchFamily="34" charset="0"/>
              </a:rPr>
              <a:t>ädagogisches Angebot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Vertrag wird für ein Jahr geschlossen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Flexibilisierungserlass lässt Ausnahmen </a:t>
            </a:r>
            <a:r>
              <a:rPr lang="de-DE" sz="2000" dirty="0" smtClean="0">
                <a:latin typeface="Arial Black" panose="020B0A04020102020204" pitchFamily="34" charset="0"/>
              </a:rPr>
              <a:t>zu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latin typeface="Arial Black" panose="020B0A04020102020204" pitchFamily="34" charset="0"/>
            </a:endParaRPr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2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286000" cy="152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24" y="2132856"/>
            <a:ext cx="2286000" cy="1524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2286000" cy="152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75" y="1052736"/>
            <a:ext cx="2286000" cy="1524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24" y="4725144"/>
            <a:ext cx="2286000" cy="1524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32" y="3965424"/>
            <a:ext cx="2805887" cy="17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Von der Anmeldung zur Einschulung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de-DE" sz="1600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600" dirty="0" smtClean="0">
                <a:latin typeface="Arial Black" panose="020B0A04020102020204" pitchFamily="34" charset="0"/>
              </a:rPr>
              <a:t>Oktober          </a:t>
            </a:r>
            <a:r>
              <a:rPr lang="de-DE" sz="1600" dirty="0">
                <a:latin typeface="Arial Black" panose="020B0A04020102020204" pitchFamily="34" charset="0"/>
              </a:rPr>
              <a:t>Anmeldung der Schulneulinge </a:t>
            </a:r>
          </a:p>
          <a:p>
            <a:pPr>
              <a:lnSpc>
                <a:spcPct val="200000"/>
              </a:lnSpc>
            </a:pPr>
            <a:r>
              <a:rPr lang="de-DE" sz="1600" dirty="0" smtClean="0">
                <a:latin typeface="Arial Black" panose="020B0A04020102020204" pitchFamily="34" charset="0"/>
              </a:rPr>
              <a:t>Dezember  </a:t>
            </a:r>
            <a:r>
              <a:rPr lang="de-DE" sz="1400" dirty="0" smtClean="0">
                <a:latin typeface="Arial Black" panose="020B0A04020102020204" pitchFamily="34" charset="0"/>
              </a:rPr>
              <a:t>      </a:t>
            </a:r>
            <a:r>
              <a:rPr lang="de-DE" sz="1600" dirty="0" smtClean="0">
                <a:latin typeface="Arial Black" panose="020B0A04020102020204" pitchFamily="34" charset="0"/>
              </a:rPr>
              <a:t>Bestätigung </a:t>
            </a:r>
            <a:r>
              <a:rPr lang="de-DE" sz="1600" dirty="0">
                <a:latin typeface="Arial Black" panose="020B0A04020102020204" pitchFamily="34" charset="0"/>
              </a:rPr>
              <a:t>der Aufnahme Schule </a:t>
            </a:r>
          </a:p>
          <a:p>
            <a:pPr>
              <a:lnSpc>
                <a:spcPct val="200000"/>
              </a:lnSpc>
            </a:pPr>
            <a:r>
              <a:rPr lang="de-DE" sz="1600" dirty="0">
                <a:latin typeface="Arial Black" panose="020B0A04020102020204" pitchFamily="34" charset="0"/>
              </a:rPr>
              <a:t>Mai               </a:t>
            </a:r>
            <a:r>
              <a:rPr lang="de-DE" sz="1600" dirty="0" smtClean="0">
                <a:latin typeface="Arial Black" panose="020B0A04020102020204" pitchFamily="34" charset="0"/>
              </a:rPr>
              <a:t>   Einladung </a:t>
            </a:r>
            <a:r>
              <a:rPr lang="de-DE" sz="1600" dirty="0">
                <a:latin typeface="Arial Black" panose="020B0A04020102020204" pitchFamily="34" charset="0"/>
              </a:rPr>
              <a:t>zum </a:t>
            </a:r>
            <a:r>
              <a:rPr lang="de-DE" sz="1600" dirty="0" err="1">
                <a:latin typeface="Arial Black" panose="020B0A04020102020204" pitchFamily="34" charset="0"/>
              </a:rPr>
              <a:t>Kennenlernnachmittag</a:t>
            </a:r>
            <a:endParaRPr lang="de-DE" sz="1600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600" dirty="0">
                <a:latin typeface="Arial Black" panose="020B0A04020102020204" pitchFamily="34" charset="0"/>
              </a:rPr>
              <a:t>Juni              </a:t>
            </a:r>
            <a:r>
              <a:rPr lang="de-DE" sz="1600" dirty="0" smtClean="0">
                <a:latin typeface="Arial Black" panose="020B0A04020102020204" pitchFamily="34" charset="0"/>
              </a:rPr>
              <a:t>   Informationsabend </a:t>
            </a:r>
            <a:endParaRPr lang="de-DE" sz="1600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600">
                <a:latin typeface="Arial Black" panose="020B0A04020102020204" pitchFamily="34" charset="0"/>
              </a:rPr>
              <a:t>August         </a:t>
            </a:r>
            <a:r>
              <a:rPr lang="de-DE" sz="1600" smtClean="0">
                <a:latin typeface="Arial Black" panose="020B0A04020102020204" pitchFamily="34" charset="0"/>
              </a:rPr>
              <a:t>    </a:t>
            </a:r>
            <a:r>
              <a:rPr lang="de-DE" sz="1600" dirty="0" smtClean="0">
                <a:latin typeface="Arial Black" panose="020B0A04020102020204" pitchFamily="34" charset="0"/>
              </a:rPr>
              <a:t>Einschulung </a:t>
            </a:r>
            <a:r>
              <a:rPr lang="de-DE" sz="1600" dirty="0">
                <a:latin typeface="Arial Black" panose="020B0A04020102020204" pitchFamily="34" charset="0"/>
              </a:rPr>
              <a:t>/ Schulstart </a:t>
            </a:r>
            <a:r>
              <a:rPr lang="de-DE" sz="1600" dirty="0" smtClean="0">
                <a:latin typeface="Arial Black" panose="020B0A04020102020204" pitchFamily="34" charset="0"/>
              </a:rPr>
              <a:t>/ 1</a:t>
            </a:r>
            <a:r>
              <a:rPr lang="de-DE" sz="1600" dirty="0">
                <a:latin typeface="Arial Black" panose="020B0A04020102020204" pitchFamily="34" charset="0"/>
              </a:rPr>
              <a:t>. Elternabend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848" y="5877271"/>
            <a:ext cx="1472952" cy="55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31224" cy="1082384"/>
          </a:xfrm>
        </p:spPr>
        <p:txBody>
          <a:bodyPr>
            <a:normAutofit/>
          </a:bodyPr>
          <a:lstStyle/>
          <a:p>
            <a:r>
              <a:rPr lang="de-DE" sz="3600" b="1" dirty="0"/>
              <a:t>Der wichtigste Bildungsort ist die Familie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 Black" pitchFamily="34" charset="0"/>
              </a:rPr>
              <a:t>          Lassen Sie Ihr Kind herausfinden</a:t>
            </a:r>
            <a:r>
              <a:rPr lang="de-DE" sz="2000" dirty="0">
                <a:latin typeface="Arial Black" pitchFamily="34" charset="0"/>
              </a:rPr>
              <a:t>, entdecken und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 experimentieren</a:t>
            </a:r>
          </a:p>
          <a:p>
            <a:r>
              <a:rPr lang="de-DE" sz="2000" dirty="0">
                <a:latin typeface="Arial Black" pitchFamily="34" charset="0"/>
              </a:rPr>
              <a:t>          Lieblingsort und Lieblingszeit zum Lernen</a:t>
            </a:r>
          </a:p>
          <a:p>
            <a:r>
              <a:rPr lang="de-DE" sz="2000" dirty="0">
                <a:latin typeface="Arial Black" pitchFamily="34" charset="0"/>
              </a:rPr>
              <a:t>          Definieren Sie Ziele, die Ihr Kind toll findet</a:t>
            </a:r>
          </a:p>
          <a:p>
            <a:r>
              <a:rPr lang="de-DE" sz="2000" dirty="0">
                <a:latin typeface="Arial Black" pitchFamily="34" charset="0"/>
              </a:rPr>
              <a:t>          Nutzen Sie digitale Medien</a:t>
            </a:r>
          </a:p>
          <a:p>
            <a:r>
              <a:rPr lang="de-DE" sz="2000" dirty="0">
                <a:latin typeface="Arial Black" pitchFamily="34" charset="0"/>
              </a:rPr>
              <a:t>          Loben Sie </a:t>
            </a:r>
            <a:r>
              <a:rPr lang="de-DE" sz="2000" dirty="0" smtClean="0">
                <a:latin typeface="Arial Black" pitchFamily="34" charset="0"/>
              </a:rPr>
              <a:t>zwischendurch und ehrlich!</a:t>
            </a:r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          Ausflüge in die Natur oder das Museum</a:t>
            </a:r>
          </a:p>
          <a:p>
            <a:r>
              <a:rPr lang="de-DE" sz="2000" dirty="0">
                <a:latin typeface="Arial Black" pitchFamily="34" charset="0"/>
              </a:rPr>
              <a:t>          Rollentausch – Lassen Sie sich die Welt erklären! </a:t>
            </a:r>
          </a:p>
        </p:txBody>
      </p:sp>
      <p:pic>
        <p:nvPicPr>
          <p:cNvPr id="18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381000" cy="381000"/>
          </a:xfrm>
          <a:prstGeom prst="rect">
            <a:avLst/>
          </a:prstGeom>
          <a:noFill/>
        </p:spPr>
      </p:pic>
      <p:pic>
        <p:nvPicPr>
          <p:cNvPr id="19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381000" cy="381000"/>
          </a:xfrm>
          <a:prstGeom prst="rect">
            <a:avLst/>
          </a:prstGeom>
          <a:noFill/>
        </p:spPr>
      </p:pic>
      <p:pic>
        <p:nvPicPr>
          <p:cNvPr id="20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81000" cy="381000"/>
          </a:xfrm>
          <a:prstGeom prst="rect">
            <a:avLst/>
          </a:prstGeom>
          <a:noFill/>
        </p:spPr>
      </p:pic>
      <p:pic>
        <p:nvPicPr>
          <p:cNvPr id="21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381000" cy="381000"/>
          </a:xfrm>
          <a:prstGeom prst="rect">
            <a:avLst/>
          </a:prstGeom>
          <a:noFill/>
        </p:spPr>
      </p:pic>
      <p:pic>
        <p:nvPicPr>
          <p:cNvPr id="22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381000" cy="381000"/>
          </a:xfrm>
          <a:prstGeom prst="rect">
            <a:avLst/>
          </a:prstGeom>
          <a:noFill/>
        </p:spPr>
      </p:pic>
      <p:pic>
        <p:nvPicPr>
          <p:cNvPr id="23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381000" cy="381000"/>
          </a:xfrm>
          <a:prstGeom prst="rect">
            <a:avLst/>
          </a:prstGeom>
          <a:noFill/>
        </p:spPr>
      </p:pic>
      <p:pic>
        <p:nvPicPr>
          <p:cNvPr id="24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381000" cy="3810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Vorstellung unserer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Unsere Schule besteht aus zwei Gebäudeteilen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Gebäude 1 Aula / Gebäude 2 Turnhalle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</a:t>
            </a:r>
            <a:r>
              <a:rPr lang="de-DE" sz="2000" dirty="0" smtClean="0">
                <a:latin typeface="Arial Black" panose="020B0A04020102020204" pitchFamily="34" charset="0"/>
              </a:rPr>
              <a:t>erzeit 14 Lehrer/innen 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weitere Unterstützung durch Schulsozialarbeiterin und </a:t>
            </a:r>
            <a:r>
              <a:rPr lang="de-DE" sz="2000" dirty="0" smtClean="0">
                <a:latin typeface="Arial Black" panose="020B0A04020102020204" pitchFamily="34" charset="0"/>
              </a:rPr>
              <a:t>sozialpädagogische Fachkräfte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Pausenhof mit Klettergerüst, Spielwiese und </a:t>
            </a:r>
            <a:r>
              <a:rPr lang="de-DE" sz="2000" dirty="0" smtClean="0">
                <a:latin typeface="Arial Black" panose="020B0A04020102020204" pitchFamily="34" charset="0"/>
              </a:rPr>
              <a:t>zwei Spielecontainern, </a:t>
            </a:r>
            <a:r>
              <a:rPr lang="de-DE" sz="2000" dirty="0">
                <a:latin typeface="Arial Black" panose="020B0A04020102020204" pitchFamily="34" charset="0"/>
              </a:rPr>
              <a:t>bemalte </a:t>
            </a:r>
            <a:r>
              <a:rPr lang="de-DE" sz="2000" dirty="0" smtClean="0">
                <a:latin typeface="Arial Black" panose="020B0A04020102020204" pitchFamily="34" charset="0"/>
              </a:rPr>
              <a:t>Spielflächen…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Schülerbibliothek </a:t>
            </a:r>
            <a:r>
              <a:rPr lang="de-DE" sz="2000" dirty="0" smtClean="0">
                <a:latin typeface="Arial Black" panose="020B0A04020102020204" pitchFamily="34" charset="0"/>
              </a:rPr>
              <a:t>mit umfangreicher Auswahl</a:t>
            </a:r>
            <a:endParaRPr lang="de-DE" sz="2000" dirty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46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Gedanke zum Schluss…..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Arial Black" pitchFamily="34" charset="0"/>
              </a:rPr>
              <a:t>Wir behalten 10% von dem, was wir lesen.</a:t>
            </a:r>
          </a:p>
          <a:p>
            <a:r>
              <a:rPr lang="de-DE" sz="2400" dirty="0">
                <a:latin typeface="Arial Black" pitchFamily="34" charset="0"/>
              </a:rPr>
              <a:t>Wir behalten 20% von dem, was wir hören.</a:t>
            </a:r>
          </a:p>
          <a:p>
            <a:r>
              <a:rPr lang="de-DE" sz="2400" dirty="0">
                <a:latin typeface="Arial Black" pitchFamily="34" charset="0"/>
              </a:rPr>
              <a:t>Wir behalten 30% von dem, was wir sehen.</a:t>
            </a:r>
          </a:p>
          <a:p>
            <a:r>
              <a:rPr lang="de-DE" sz="2400" dirty="0">
                <a:latin typeface="Arial Black" pitchFamily="34" charset="0"/>
              </a:rPr>
              <a:t>Wir behalten 50% von dem, was wir sehen und hören.</a:t>
            </a:r>
          </a:p>
          <a:p>
            <a:r>
              <a:rPr lang="de-DE" sz="2400" dirty="0">
                <a:latin typeface="Arial Black" pitchFamily="34" charset="0"/>
              </a:rPr>
              <a:t>Wir behalten 80% von dem, was wir selbst formulieren.</a:t>
            </a:r>
          </a:p>
          <a:p>
            <a:r>
              <a:rPr lang="de-DE" sz="2400" dirty="0">
                <a:latin typeface="Arial Black" pitchFamily="34" charset="0"/>
              </a:rPr>
              <a:t>Wir behalten 90% von dem, was wir auch selber tun.</a:t>
            </a:r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1" y="939508"/>
            <a:ext cx="5027797" cy="49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Schulhund Bobby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DE" sz="1600" b="1" dirty="0">
              <a:latin typeface="Arial Black" panose="020B0A04020102020204" pitchFamily="34" charset="0"/>
            </a:endParaRPr>
          </a:p>
        </p:txBody>
      </p:sp>
      <p:pic>
        <p:nvPicPr>
          <p:cNvPr id="6" name="Bildplatzhalter 5" descr="Ein Bild, das Hund, drinnen, Wand, sitzend enthält.&#10;&#10;Automatisch generierte Beschreibung">
            <a:extLst>
              <a:ext uri="{FF2B5EF4-FFF2-40B4-BE49-F238E27FC236}">
                <a16:creationId xmlns:a16="http://schemas.microsoft.com/office/drawing/2014/main" id="{67FB7472-3B94-4AAF-992C-FCE6F89101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18082"/>
          <a:stretch>
            <a:fillRect/>
          </a:stretch>
        </p:blipFill>
        <p:spPr>
          <a:xfrm rot="420000">
            <a:off x="3282213" y="1175446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27221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Bildungsbereiche in der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latin typeface="Arial Black" pitchFamily="34" charset="0"/>
              </a:rPr>
              <a:t>Deutsch (Rechtschreiben, Lesen, mündlicher und schriftlicher Sprachgebrauch)</a:t>
            </a:r>
          </a:p>
          <a:p>
            <a:r>
              <a:rPr lang="de-DE" sz="1800" b="1" dirty="0">
                <a:latin typeface="Arial Black" pitchFamily="34" charset="0"/>
              </a:rPr>
              <a:t>Mathematik (Arithmetik, Geometrie, Längen, Geld..)</a:t>
            </a:r>
          </a:p>
          <a:p>
            <a:r>
              <a:rPr lang="de-DE" sz="1800" b="1" dirty="0">
                <a:latin typeface="Arial Black" pitchFamily="34" charset="0"/>
              </a:rPr>
              <a:t>Englisch</a:t>
            </a:r>
          </a:p>
          <a:p>
            <a:r>
              <a:rPr lang="de-DE" sz="1800" b="1" dirty="0">
                <a:latin typeface="Arial Black" pitchFamily="34" charset="0"/>
              </a:rPr>
              <a:t>Sachunterricht (Natur und Leben, Technik und Arbeitswelt, Raum, Umwelt und Mobilität, Mensch und Gemeinschaft, Zeit und Kultur)</a:t>
            </a:r>
          </a:p>
          <a:p>
            <a:r>
              <a:rPr lang="de-DE" sz="1800" b="1" dirty="0">
                <a:latin typeface="Arial Black" pitchFamily="34" charset="0"/>
              </a:rPr>
              <a:t>Religion (ethische Bildung)</a:t>
            </a:r>
          </a:p>
          <a:p>
            <a:r>
              <a:rPr lang="de-DE" sz="1800" b="1" dirty="0">
                <a:latin typeface="Arial Black" pitchFamily="34" charset="0"/>
              </a:rPr>
              <a:t>Kunst </a:t>
            </a:r>
          </a:p>
          <a:p>
            <a:r>
              <a:rPr lang="de-DE" sz="1800" b="1" dirty="0">
                <a:latin typeface="Arial Black" pitchFamily="34" charset="0"/>
              </a:rPr>
              <a:t>Musik </a:t>
            </a:r>
          </a:p>
          <a:p>
            <a:r>
              <a:rPr lang="de-DE" sz="1800" b="1" dirty="0">
                <a:latin typeface="Arial Black" pitchFamily="34" charset="0"/>
              </a:rPr>
              <a:t>Sport (Schwimmen und Eislaufen)               </a:t>
            </a:r>
          </a:p>
          <a:p>
            <a:r>
              <a:rPr lang="de-DE" sz="1800" b="1" dirty="0">
                <a:latin typeface="Arial Black" pitchFamily="34" charset="0"/>
              </a:rPr>
              <a:t>Umgang mit Medien</a:t>
            </a:r>
          </a:p>
          <a:p>
            <a:r>
              <a:rPr lang="de-DE" sz="1800" b="1" dirty="0">
                <a:latin typeface="Arial Black" pitchFamily="34" charset="0"/>
              </a:rPr>
              <a:t>Erwerb von Lerntechniken und Strategien </a:t>
            </a:r>
          </a:p>
          <a:p>
            <a:endParaRPr lang="de-DE" sz="2000" b="1" dirty="0"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76" y="1196752"/>
            <a:ext cx="5820628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45811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latin typeface="Arial Black" panose="020B0A04020102020204" pitchFamily="34" charset="0"/>
              </a:rPr>
              <a:t>Damit es gerecht zugeht, erhalten Sie alle die gleiche Prüfungsaufgabe: Klettern Sie auf den Baum!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>
                <a:latin typeface="Arial Black" panose="020B0A04020102020204" pitchFamily="34" charset="0"/>
              </a:rPr>
              <a:t>Jedes Kind hat individuelle Stärken und Schwächen und ist damit einzigartig!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Ablauf eines </a:t>
            </a:r>
            <a:r>
              <a:rPr lang="de-DE" dirty="0" smtClean="0"/>
              <a:t>Schultages (Klasse 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 Black" panose="020B0A04020102020204" pitchFamily="34" charset="0"/>
              </a:rPr>
              <a:t>7.45   bis  8.00 Uhr               offener Beginn 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8.00   bis  9.30 Uhr               1.Unterrichtsblock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9.30   bis  9.45 Uhr	             </a:t>
            </a:r>
            <a:r>
              <a:rPr lang="de-DE" sz="1800" dirty="0" err="1">
                <a:latin typeface="Arial Black" panose="020B0A04020102020204" pitchFamily="34" charset="0"/>
              </a:rPr>
              <a:t>Hofpause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9.45   bis  10.00 Uhr             gemeinsames Frühstück 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10.00 bis 11.30 Uhr 	 2. Unterrichtsblock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11.30 bis 11.45 Uhr              </a:t>
            </a:r>
            <a:r>
              <a:rPr lang="de-DE" sz="1800" dirty="0" err="1">
                <a:latin typeface="Arial Black" panose="020B0A04020102020204" pitchFamily="34" charset="0"/>
              </a:rPr>
              <a:t>Hofpause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11.45 bis 12.30 Uhr              OGS </a:t>
            </a:r>
            <a:r>
              <a:rPr lang="de-DE" sz="1800" dirty="0" smtClean="0">
                <a:latin typeface="Arial Black" panose="020B0A04020102020204" pitchFamily="34" charset="0"/>
              </a:rPr>
              <a:t>Stunde 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13.15 bis 14.00 Uhr              gemeinsames Mittagessen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a</a:t>
            </a:r>
            <a:r>
              <a:rPr lang="de-DE" sz="1800" dirty="0" smtClean="0">
                <a:latin typeface="Arial Black" panose="020B0A04020102020204" pitchFamily="34" charset="0"/>
              </a:rPr>
              <a:t>b ca. 14.00 </a:t>
            </a:r>
            <a:r>
              <a:rPr lang="de-DE" sz="1800" dirty="0">
                <a:latin typeface="Arial Black" panose="020B0A04020102020204" pitchFamily="34" charset="0"/>
              </a:rPr>
              <a:t>bis 16.30 Uhr   </a:t>
            </a:r>
            <a:r>
              <a:rPr lang="de-DE" sz="1800" dirty="0" smtClean="0">
                <a:latin typeface="Arial Black" panose="020B0A04020102020204" pitchFamily="34" charset="0"/>
              </a:rPr>
              <a:t>Teilnahme </a:t>
            </a:r>
            <a:r>
              <a:rPr lang="de-DE" sz="1800" dirty="0">
                <a:latin typeface="Arial Black" panose="020B0A04020102020204" pitchFamily="34" charset="0"/>
              </a:rPr>
              <a:t>an </a:t>
            </a:r>
            <a:r>
              <a:rPr lang="de-DE" sz="1800" dirty="0" err="1">
                <a:latin typeface="Arial Black" panose="020B0A04020102020204" pitchFamily="34" charset="0"/>
              </a:rPr>
              <a:t>AG´s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(freitags bis 15.30 Uhr)        Aktivitäten in den Gruppen</a:t>
            </a:r>
          </a:p>
          <a:p>
            <a:pPr marL="0" indent="0">
              <a:lnSpc>
                <a:spcPct val="200000"/>
              </a:lnSpc>
              <a:buNone/>
            </a:pPr>
            <a:endParaRPr lang="de-DE" sz="1800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2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ersten Wochen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Ankommen und Wohlfühlen in der Klasse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Stärken des sozialen Miteinanders (Bildung einer Klassengemeinschaft)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Struktur &amp; Organisation (Tagesablauf, Schulhaus kennenlernen…)</a:t>
            </a:r>
          </a:p>
          <a:p>
            <a:pPr>
              <a:lnSpc>
                <a:spcPct val="150000"/>
              </a:lnSpc>
            </a:pPr>
            <a:r>
              <a:rPr lang="de-DE" sz="2000" dirty="0" err="1">
                <a:latin typeface="Arial Black" panose="020B0A04020102020204" pitchFamily="34" charset="0"/>
              </a:rPr>
              <a:t>Classroom</a:t>
            </a:r>
            <a:r>
              <a:rPr lang="de-DE" sz="2000" dirty="0">
                <a:latin typeface="Arial Black" panose="020B0A04020102020204" pitchFamily="34" charset="0"/>
              </a:rPr>
              <a:t>-Management (Regeln, Rituale…)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Diagnose </a:t>
            </a:r>
            <a:r>
              <a:rPr lang="de-DE" sz="2000" dirty="0" smtClean="0">
                <a:latin typeface="Arial Black" panose="020B0A04020102020204" pitchFamily="34" charset="0"/>
              </a:rPr>
              <a:t>der individuellen </a:t>
            </a:r>
            <a:r>
              <a:rPr lang="de-DE" sz="2000" dirty="0">
                <a:latin typeface="Arial Black" panose="020B0A04020102020204" pitchFamily="34" charset="0"/>
              </a:rPr>
              <a:t>Lernausgangslagen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individuelle Förderung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Feedbackkultur (Sprechen über den Tag) 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9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Unterricht an der GGS Aloys Odenthal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Das Kind mit seinen Stärken und Schwächen steht immer im Mittelpunkt!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multiprofessionelles Team in der Schuleingangsphase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Gestaltung des Unterrichts mit Hinblick auf individuelles Lernen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Einsatz verschiedener Unterrichtsformen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digitales Lernen ( Arbeit mit iPads, Medienerziehung)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4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1175</Words>
  <Application>Microsoft Office PowerPoint</Application>
  <PresentationFormat>Bildschirmpräsentation (4:3)</PresentationFormat>
  <Paragraphs>186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Constantia</vt:lpstr>
      <vt:lpstr>Wingdings</vt:lpstr>
      <vt:lpstr>Wingdings 2</vt:lpstr>
      <vt:lpstr>Hyperion</vt:lpstr>
      <vt:lpstr>PowerPoint-Präsentation</vt:lpstr>
      <vt:lpstr>PowerPoint-Präsentation</vt:lpstr>
      <vt:lpstr>Vorstellung unserer Schule</vt:lpstr>
      <vt:lpstr>Unser Schulhund Bobby </vt:lpstr>
      <vt:lpstr>Bildungsbereiche in der Schule</vt:lpstr>
      <vt:lpstr>PowerPoint-Präsentation</vt:lpstr>
      <vt:lpstr>Ablauf eines Schultages (Klasse 1)</vt:lpstr>
      <vt:lpstr>Die ersten Wochen</vt:lpstr>
      <vt:lpstr>Unterricht an der GGS Aloys Odenthal</vt:lpstr>
      <vt:lpstr>PowerPoint-Präsentation</vt:lpstr>
      <vt:lpstr>PowerPoint-Präsentation</vt:lpstr>
      <vt:lpstr>PowerPoint-Präsentation</vt:lpstr>
      <vt:lpstr>Das große Geheimnis des Schulranzens… Üben sie mit Ihrem Kind das Ein- und Auspacken des Schulranzens!  Das Kind sollte die Materialien im eigenen Schulranzen kennen!</vt:lpstr>
      <vt:lpstr>Hilfreich ist… (Alle Hinweise auf den folgenden Folien sind Anregungen zur optimalen Vorbereitung)</vt:lpstr>
      <vt:lpstr>Hilfreich ist…</vt:lpstr>
      <vt:lpstr>Hilfreich ist…</vt:lpstr>
      <vt:lpstr>Hilfreich ist…</vt:lpstr>
      <vt:lpstr>Hilfreich ist…</vt:lpstr>
      <vt:lpstr>Hilfreich ist…</vt:lpstr>
      <vt:lpstr>Was uns sonst noch ausmacht…</vt:lpstr>
      <vt:lpstr>Was sonst noch wichtig ist…</vt:lpstr>
      <vt:lpstr>Das alles ist Mathematik….</vt:lpstr>
      <vt:lpstr>Lernen mit iPads</vt:lpstr>
      <vt:lpstr>Singpause an der GGS Aloys Odenthal</vt:lpstr>
      <vt:lpstr>Aktivitäten im Schuljahr</vt:lpstr>
      <vt:lpstr>Unsere OGS</vt:lpstr>
      <vt:lpstr>PowerPoint-Präsentation</vt:lpstr>
      <vt:lpstr>Von der Anmeldung zur Einschulung</vt:lpstr>
      <vt:lpstr>Der wichtigste Bildungsort ist die Familie</vt:lpstr>
      <vt:lpstr>Ein Gedanke zum Schluss…..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Ulla</dc:creator>
  <cp:lastModifiedBy>Mike</cp:lastModifiedBy>
  <cp:revision>343</cp:revision>
  <cp:lastPrinted>2023-09-13T10:46:54Z</cp:lastPrinted>
  <dcterms:created xsi:type="dcterms:W3CDTF">2012-03-04T16:47:47Z</dcterms:created>
  <dcterms:modified xsi:type="dcterms:W3CDTF">2025-10-03T10:51:06Z</dcterms:modified>
</cp:coreProperties>
</file>